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85" r:id="rId9"/>
    <p:sldId id="286" r:id="rId10"/>
    <p:sldId id="287" r:id="rId11"/>
    <p:sldId id="288" r:id="rId12"/>
    <p:sldId id="289" r:id="rId13"/>
    <p:sldId id="290" r:id="rId14"/>
    <p:sldId id="292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299" r:id="rId23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B3A5-D2FE-4F01-ADF1-FFD6FF2DBD58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E12B9-CCC7-4ABC-A364-C761CFEAB7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086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4C11C4A-AF6D-4A22-AF33-0BE58317A2E4}" type="slidenum">
              <a:rPr lang="en-US" altLang="es-GT" smtClean="0"/>
              <a:pPr/>
              <a:t>1</a:t>
            </a:fld>
            <a:endParaRPr lang="en-US" altLang="es-GT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s-GT" smtClean="0"/>
              <a:t>Show the video clip on the image for Herding Cats- 1 minute</a:t>
            </a:r>
          </a:p>
        </p:txBody>
      </p:sp>
    </p:spTree>
    <p:extLst>
      <p:ext uri="{BB962C8B-B14F-4D97-AF65-F5344CB8AC3E}">
        <p14:creationId xmlns:p14="http://schemas.microsoft.com/office/powerpoint/2010/main" val="2492174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Me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C6A65DE-223D-44D7-9667-AA8592AE30BB}" type="slidenum">
              <a:rPr lang="en-US" altLang="es-GT" smtClean="0"/>
              <a:pPr/>
              <a:t>11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1872045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Phyllis</a:t>
            </a:r>
          </a:p>
          <a:p>
            <a:r>
              <a:rPr lang="en-US" altLang="es-GT" smtClean="0"/>
              <a:t>Video of First Impressions :39 Sec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149C665-89E3-4103-9D9F-6FB36DC93788}" type="slidenum">
              <a:rPr lang="en-US" altLang="es-GT" smtClean="0"/>
              <a:pPr/>
              <a:t>12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2338526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Phyllis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3D9A060-DE3A-458B-9F17-9D790C12670B}" type="slidenum">
              <a:rPr lang="en-US" altLang="es-GT" smtClean="0"/>
              <a:pPr/>
              <a:t>13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2379246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Phyllis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D3883AD-112C-4FB0-A5BA-F36DCFB8400A}" type="slidenum">
              <a:rPr lang="en-US" altLang="es-GT" smtClean="0"/>
              <a:pPr/>
              <a:t>14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873212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Phyllis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D40C3D2-1BF3-48ED-842F-AA7ADFEE5BBC}" type="slidenum">
              <a:rPr lang="en-US" altLang="es-GT" smtClean="0"/>
              <a:pPr/>
              <a:t>15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3524637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Carlyn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5F21A7D-C832-4734-8D7A-0C47E1326E34}" type="slidenum">
              <a:rPr lang="en-US" altLang="es-GT" smtClean="0"/>
              <a:pPr/>
              <a:t>16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1990130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Carlyn</a:t>
            </a:r>
          </a:p>
          <a:p>
            <a:r>
              <a:rPr lang="en-US" altLang="es-GT" smtClean="0"/>
              <a:t>Video- Children See, Children Do- 1:31 minutes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E39144F-A313-45B5-9360-D587CDD7766E}" type="slidenum">
              <a:rPr lang="en-US" altLang="es-GT" smtClean="0"/>
              <a:pPr/>
              <a:t>17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36187725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Carlyn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E252C6E-1C74-4864-8272-C5CEBC858BAD}" type="slidenum">
              <a:rPr lang="en-US" altLang="es-GT" smtClean="0"/>
              <a:pPr/>
              <a:t>18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3094180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Carlyn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1179B08-02F6-4302-A972-064EE7E3C6F2}" type="slidenum">
              <a:rPr lang="en-US" altLang="es-GT" smtClean="0"/>
              <a:pPr/>
              <a:t>19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2222474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Carlyn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4F26A44-4FE2-4DA1-88E7-29B852A29B06}" type="slidenum">
              <a:rPr lang="en-US" altLang="es-GT" smtClean="0"/>
              <a:pPr/>
              <a:t>20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2139793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1F61D9-E456-4A5F-ABCD-5C9C166760B1}" type="slidenum">
              <a:rPr lang="en-US" altLang="es-GT" smtClean="0"/>
              <a:pPr/>
              <a:t>2</a:t>
            </a:fld>
            <a:endParaRPr lang="en-US" altLang="es-G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GT" altLang="es-GT" smtClean="0"/>
          </a:p>
        </p:txBody>
      </p:sp>
    </p:spTree>
    <p:extLst>
      <p:ext uri="{BB962C8B-B14F-4D97-AF65-F5344CB8AC3E}">
        <p14:creationId xmlns:p14="http://schemas.microsoft.com/office/powerpoint/2010/main" val="2819287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Activity- Phyliis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635ED6C-F868-4E54-8C7A-9C58858C8911}" type="slidenum">
              <a:rPr lang="en-US" altLang="es-GT" smtClean="0"/>
              <a:pPr/>
              <a:t>21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32175737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Carlyn</a:t>
            </a:r>
          </a:p>
          <a:p>
            <a:r>
              <a:rPr lang="en-US" altLang="es-GT" smtClean="0"/>
              <a:t>Video on Ordinary People Doing Extraordinary Things- 4 minutes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EB21DAC-ACBA-4B64-A32A-7101D314CBB8}" type="slidenum">
              <a:rPr lang="en-US" altLang="es-GT" smtClean="0"/>
              <a:pPr/>
              <a:t>22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2156743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Phyllis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5FB2E03-342B-4897-AFE3-219AD915AC24}" type="slidenum">
              <a:rPr lang="en-US" altLang="es-GT" smtClean="0"/>
              <a:pPr/>
              <a:t>4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420031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Phyllis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2D7C47E-22BB-4938-A6A0-0A7BC73F167B}" type="slidenum">
              <a:rPr lang="en-US" altLang="es-GT" smtClean="0"/>
              <a:pPr/>
              <a:t>5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176648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Phyllis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362B001-D96C-4E48-9123-25065907B635}" type="slidenum">
              <a:rPr lang="en-US" altLang="es-GT" smtClean="0"/>
              <a:pPr/>
              <a:t>6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211798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Me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E513E2D-8D54-4E65-997F-E6906B48A3F9}" type="slidenum">
              <a:rPr lang="en-US" altLang="es-GT" smtClean="0"/>
              <a:pPr/>
              <a:t>7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3378063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Carlyn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0ABECBE-10D4-4C16-8514-BA8415B99B0C}" type="slidenum">
              <a:rPr lang="en-US" altLang="es-GT" smtClean="0"/>
              <a:pPr/>
              <a:t>8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2213194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Me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0D518AD-967B-449C-BAC1-60E799D48211}" type="slidenum">
              <a:rPr lang="en-US" altLang="es-GT" smtClean="0"/>
              <a:pPr/>
              <a:t>9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2823864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GT" smtClean="0"/>
              <a:t>Me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9FC6D57-865A-4F5E-BF74-C24E6869D5DA}" type="slidenum">
              <a:rPr lang="en-US" altLang="es-GT" smtClean="0"/>
              <a:pPr/>
              <a:t>10</a:t>
            </a:fld>
            <a:endParaRPr lang="en-US" altLang="es-GT" smtClean="0"/>
          </a:p>
        </p:txBody>
      </p:sp>
    </p:spTree>
    <p:extLst>
      <p:ext uri="{BB962C8B-B14F-4D97-AF65-F5344CB8AC3E}">
        <p14:creationId xmlns:p14="http://schemas.microsoft.com/office/powerpoint/2010/main" val="56375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B88BD4-1FE7-433E-B7C3-E64A03490D93}" type="datetimeFigureOut">
              <a:rPr lang="es-GT" smtClean="0"/>
              <a:t>02/06/2015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585A04-B6AF-41E5-B089-A34CAF53F68F}" type="slidenum">
              <a:rPr lang="es-GT" smtClean="0"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../../Desktop/Videos/Herding%20Cats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tulanelink.com/tulanelink/balance2.gif&amp;imgrefurl=http://www.tulanelink.com/tulanelink/kennedy_02a.htm&amp;usg=__4GmFu4cHgvAMoFVpCkrmVMziV2U=&amp;h=468&amp;w=640&amp;sz=6&amp;hl=en&amp;start=3&amp;sig2=EJbnXbqcem4gmTd-BifmmQ&amp;tbnid=jFrV8rkRgDNhiM:&amp;tbnh=100&amp;tbnw=137&amp;ei=msspSd7mPKP-NICwsKcC&amp;prev=/images?q%3Dscales%2Bof%2Bjustice%26gbv%3D2%26hl%3D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Desktop/Videos/First%20impressions.mp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ucu.uu.nl/_pictures/other/teacher%20in%20class.jpg&amp;imgrefurl=http://www.ucu.uu.nl/157.phtml&amp;usg=__9fZ6omX88SHF71m1PiFrnPdRGxE=&amp;h=640&amp;w=427&amp;sz=205&amp;hl=en&amp;start=30&amp;tbnid=xiDnjOHV_ss_sM:&amp;tbnh=137&amp;tbnw=91&amp;prev=/images?q%3Dteachers%2Bteaching%26gbv%3D2%26ndsp%3D18%26hl%3Den%26sa%3DN%26start%3D1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Desktop/Videos/Children%20See,%20Children%20Do.mp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mansfieldct.org/Schools/MMS/staff/former/ward/Image2.gif&amp;imgrefurl=http://www.mansfieldct.org/Schools/MMS/staff/former/ward/home.htm&amp;usg=__NsHN38yDoJWi-bEjDNjxUjJRFXY=&amp;h=364&amp;w=300&amp;sz=6&amp;hl=en&amp;start=4&amp;tbnid=5jUpJpF6R2MYCM:&amp;tbnh=121&amp;tbnw=100&amp;prev=/images?q%3Dschool%2Bcode%2Bof%2Bconduct%26gbv%3D2%26ndsp%3D18%26hl%3Den%26sa%3D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images.google.com/imgres?imgurl=http://www.crossdenominationalmission.org.uk/bell.png&amp;imgrefurl=http://www.crossdenominationalmission.org.uk/bells.html&amp;usg=__IjV6IqMgw9h-TqpYWmONXnBiFXs=&amp;h=500&amp;w=500&amp;sz=40&amp;hl=en&amp;start=3&amp;tbnid=u5V6PNUjwNLVWM:&amp;tbnh=130&amp;tbnw=130&amp;prev=/images?q%3Dbell%26gbv%3D2%26hl%3Den" TargetMode="External"/><Relationship Id="rId7" Type="http://schemas.openxmlformats.org/officeDocument/2006/relationships/hyperlink" Target="http://images.google.com/imgres?imgurl=http://upload.wikimedia.org/wikipedia/commons/thumb/f/f1/Stop_hand_nuvola.svg/240px-Stop_hand_nuvola.svg.png&amp;imgrefurl=http://az.wikipedia.org/wiki/%C5%9E%C9%99kil:Stop_hand_nuvola.svg&amp;usg=__3AsVdfOFoltxgpWhPlPURQp8PEA=&amp;h=240&amp;w=240&amp;sz=12&amp;hl=en&amp;start=7&amp;tbnid=9bElG_CboKGBkM:&amp;tbnh=110&amp;tbnw=110&amp;prev=/images?q%3Dstop%2Bhand%26gbv%3D2%26hl%3De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hyperlink" Target="http://images.google.com/imgres?imgurl=http://www.clipartguide.com/_small/0512-0711-2114-3120.jpg&amp;imgrefurl=http://www.clipartguide.com/_pages/0512-0711-2114-3120.html&amp;usg=__YbYMd2LEY2beBN9c25LvqCUnsAQ=&amp;h=300&amp;w=220&amp;sz=7&amp;hl=en&amp;start=1&amp;tbnid=uet8GuJ7suyUZM:&amp;tbnh=116&amp;tbnw=85&amp;prev=/images?q%3Dlight%2Bswitch%2Bclip%2Bart%26gbv%3D2%26hl%3Den" TargetMode="Externa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S02049vilJCeMARoyJzbkF;_ylu=X3oDMTBpY2Y5NXNiBHBvcwM2BHNlYwNzcgR2dGlkAw--/SIG=1ibksdp68/EXP=1227558845/**http:/images.search.yahoo.com/images/view?back=http://images.search.yahoo.com/search/images?p%3Dtarget%26fr%3Dyfp-t-104%26ei%3Dutf-8%26x%3Dwrt&amp;w=380&amp;h=253&amp;imgurl=www1.istockphoto.com/file_thumbview_approve/297263/2/istockphoto_297263_on_target.jpg&amp;rurl=http://www.istockphoto.com/file_closeup.php?id%3D297263&amp;size=36.7kB&amp;name=istockphoto_297263_on_target.jpg&amp;p=target&amp;type=JPG&amp;oid=3a1be0f2cd7479da&amp;no=6&amp;tt=4,263,208&amp;sigr=11lj9k9pu&amp;sigi=12loin6pa&amp;sigb=12hhmh6i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ADE/Alt%20Path%20Program/Video%20Clips/EXTRAORDINARY/VIDEO_TS/VIDEO_TS.IFO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tube.com/view_video.php?viewkey=e2f35d2266675bad8b7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S020mQ7e9J1icAztmjzbkF/SIG=12b1ais4v/EXP=1240547088/**http:/us.inmagine.com/img/bananastock/bs084/lst039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s-GT" smtClean="0"/>
              <a:t>Classroom Management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pPr eaLnBrk="1" hangingPunct="1"/>
            <a:endParaRPr lang="en-US" altLang="es-GT" b="1" smtClean="0"/>
          </a:p>
          <a:p>
            <a:pPr eaLnBrk="1" hangingPunct="1"/>
            <a:r>
              <a:rPr lang="en-US" altLang="es-GT" b="1" smtClean="0"/>
              <a:t>Some times it feels like we are herding cats.</a:t>
            </a:r>
            <a:endParaRPr lang="en-US" altLang="es-GT" smtClean="0"/>
          </a:p>
        </p:txBody>
      </p:sp>
      <p:pic>
        <p:nvPicPr>
          <p:cNvPr id="3076" name="Picture 6" descr="424926864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28082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9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s-GT" sz="4000" smtClean="0"/>
              <a:t>Guiding Values of </a:t>
            </a:r>
            <a:br>
              <a:rPr lang="en-US" altLang="es-GT" sz="4000" smtClean="0"/>
            </a:br>
            <a:r>
              <a:rPr lang="en-US" altLang="es-GT" sz="4000" smtClean="0"/>
              <a:t>Classroom Management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endParaRPr lang="en-US" altLang="es-GT" sz="3200" smtClean="0"/>
          </a:p>
          <a:p>
            <a:pPr marL="609600" indent="-609600" eaLnBrk="1" hangingPunct="1"/>
            <a:r>
              <a:rPr lang="en-US" altLang="es-GT" sz="3200" smtClean="0"/>
              <a:t>Fairness</a:t>
            </a:r>
          </a:p>
          <a:p>
            <a:pPr marL="609600" indent="-609600" eaLnBrk="1" hangingPunct="1"/>
            <a:r>
              <a:rPr lang="en-US" altLang="es-GT" sz="3200" smtClean="0"/>
              <a:t>Firmness</a:t>
            </a:r>
          </a:p>
          <a:p>
            <a:pPr marL="609600" indent="-609600" eaLnBrk="1" hangingPunct="1"/>
            <a:r>
              <a:rPr lang="en-US" altLang="es-GT" sz="3200" smtClean="0"/>
              <a:t>Consistency</a:t>
            </a:r>
          </a:p>
          <a:p>
            <a:pPr marL="609600" indent="-609600" eaLnBrk="1" hangingPunct="1"/>
            <a:r>
              <a:rPr lang="en-US" altLang="es-GT" sz="3200" smtClean="0"/>
              <a:t>Developmental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s-GT" sz="3200" smtClean="0"/>
              <a:t>	appropriateness</a:t>
            </a:r>
          </a:p>
        </p:txBody>
      </p:sp>
      <p:pic>
        <p:nvPicPr>
          <p:cNvPr id="12292" name="Picture 5" descr="http://tbn0.google.com/images?q=tbn:jFrV8rkRgDNhiM:http://www.tulanelink.com/tulanelink/balance2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33401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2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GT" smtClean="0"/>
              <a:t>Principles of Classroom Management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 altLang="es-GT" smtClean="0"/>
          </a:p>
        </p:txBody>
      </p:sp>
    </p:spTree>
    <p:extLst>
      <p:ext uri="{BB962C8B-B14F-4D97-AF65-F5344CB8AC3E}">
        <p14:creationId xmlns:p14="http://schemas.microsoft.com/office/powerpoint/2010/main" val="24513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GT" smtClean="0"/>
              <a:t>Classroom Management Principles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GT" smtClean="0"/>
              <a:t>Make a good first impression.</a:t>
            </a:r>
          </a:p>
          <a:p>
            <a:r>
              <a:rPr lang="en-US" altLang="es-GT" smtClean="0"/>
              <a:t>Come in with enthusiasm and show you are excited to be there.</a:t>
            </a:r>
          </a:p>
          <a:p>
            <a:pPr>
              <a:buFont typeface="Wingdings" pitchFamily="2" charset="2"/>
              <a:buNone/>
            </a:pPr>
            <a:endParaRPr lang="en-US" altLang="es-GT" smtClean="0"/>
          </a:p>
        </p:txBody>
      </p:sp>
      <p:pic>
        <p:nvPicPr>
          <p:cNvPr id="14340" name="Picture 2" descr="first impression cartoons, first impression cartoon, first impression picture, first impression pictures, first impression image, first impression images, first impression illustration, first impression illustrations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52825"/>
            <a:ext cx="28956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4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GT" smtClean="0"/>
              <a:t>Classroom Management Principles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s-GT" sz="2800" b="1" smtClean="0"/>
              <a:t>Minimize the power differential in everyday communication.</a:t>
            </a:r>
            <a:r>
              <a:rPr lang="en-US" altLang="es-GT" sz="2800" smtClean="0"/>
              <a:t> </a:t>
            </a:r>
          </a:p>
          <a:p>
            <a:pPr lvl="1" eaLnBrk="1" hangingPunct="1"/>
            <a:r>
              <a:rPr lang="en-US" altLang="es-GT" sz="2400" smtClean="0"/>
              <a:t>Sitting behind a desk or standing behind a podium can send the message that you want to create some distance between yourself and the students. </a:t>
            </a:r>
          </a:p>
          <a:p>
            <a:pPr lvl="1" eaLnBrk="1" hangingPunct="1"/>
            <a:r>
              <a:rPr lang="en-US" altLang="es-GT" sz="2400" smtClean="0"/>
              <a:t>Get down to their level when working with them.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s-GT" smtClean="0"/>
          </a:p>
        </p:txBody>
      </p:sp>
      <p:pic>
        <p:nvPicPr>
          <p:cNvPr id="15364" name="Picture 4" descr="3794535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19600"/>
            <a:ext cx="20335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4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GT" smtClean="0"/>
              <a:t>Classroom Management Principles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GT" b="1" smtClean="0"/>
              <a:t>Know the power of proximity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GT" sz="2000" b="1" smtClean="0"/>
              <a:t>You can accomplish more through your body language than through your voice.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GT" sz="2000" b="1" smtClean="0"/>
              <a:t>Put your body next to problems.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GT" sz="2000" b="1" smtClean="0"/>
              <a:t>Put your body in-between students who are disruptive.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GT" sz="2000" b="1" smtClean="0"/>
              <a:t>Know how to work one-on-one with students while not turning your back on the rest of the class.</a:t>
            </a:r>
          </a:p>
          <a:p>
            <a:pPr eaLnBrk="1" hangingPunct="1">
              <a:lnSpc>
                <a:spcPct val="90000"/>
              </a:lnSpc>
            </a:pPr>
            <a:endParaRPr lang="en-US" altLang="es-GT" smtClean="0"/>
          </a:p>
        </p:txBody>
      </p:sp>
      <p:pic>
        <p:nvPicPr>
          <p:cNvPr id="17412" name="Picture 5" descr="http://tbn3.google.com/images?q=tbn:xiDnjOHV_ss_sM:http://www.ucu.uu.nl/_pictures/other/teacher%2520in%2520clas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343400"/>
            <a:ext cx="18288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7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s-GT" smtClean="0"/>
              <a:t>Classroom Management Principles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s-GT" b="1" smtClean="0"/>
          </a:p>
          <a:p>
            <a:pPr eaLnBrk="1" hangingPunct="1"/>
            <a:r>
              <a:rPr lang="en-US" altLang="es-GT" b="1" smtClean="0"/>
              <a:t>Address problem behavior directly and immediately.</a:t>
            </a:r>
            <a:r>
              <a:rPr lang="en-US" altLang="es-GT" smtClean="0"/>
              <a:t> </a:t>
            </a:r>
          </a:p>
          <a:p>
            <a:pPr lvl="1" eaLnBrk="1" hangingPunct="1"/>
            <a:r>
              <a:rPr lang="en-US" altLang="es-GT" smtClean="0"/>
              <a:t>Addressing a problem early lessens the chance that it will expand. </a:t>
            </a:r>
          </a:p>
          <a:p>
            <a:endParaRPr lang="en-US" altLang="es-GT" smtClean="0"/>
          </a:p>
        </p:txBody>
      </p:sp>
      <p:sp>
        <p:nvSpPr>
          <p:cNvPr id="16388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GT" altLang="es-GT" dirty="0" smtClean="0"/>
          </a:p>
        </p:txBody>
      </p:sp>
      <p:pic>
        <p:nvPicPr>
          <p:cNvPr id="16389" name="Picture 2" descr="teache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6480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6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s-GT" sz="4000" smtClean="0"/>
              <a:t>Classroom Management Principles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90000"/>
              </a:lnSpc>
            </a:pPr>
            <a:r>
              <a:rPr lang="en-US" altLang="es-GT" sz="3200" smtClean="0"/>
              <a:t>Think Prevention</a:t>
            </a:r>
          </a:p>
          <a:p>
            <a:pPr marL="990600" lvl="1" indent="-590550" eaLnBrk="1" hangingPunct="1">
              <a:lnSpc>
                <a:spcPct val="90000"/>
              </a:lnSpc>
            </a:pPr>
            <a:r>
              <a:rPr lang="en-US" altLang="es-GT" sz="2000" b="1" smtClean="0"/>
              <a:t>Consider how you can manage the learning process to prevent undesirable behaviors (i.e. classroom set-up, opportunities for students to interact, active involvement, clear communication of expectations, structuring for success).</a:t>
            </a:r>
          </a:p>
        </p:txBody>
      </p:sp>
      <p:pic>
        <p:nvPicPr>
          <p:cNvPr id="18436" name="Picture 5" descr="motivational carto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57600"/>
            <a:ext cx="29813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1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s-GT" sz="4000" smtClean="0"/>
              <a:t>Classroom Management Principles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GT" sz="2800" smtClean="0"/>
              <a:t>Model behaviors you expect from the students: mutual respect, active listening, interest in learning, subject enthusiasm, open mindedness, positive attitude.</a:t>
            </a:r>
          </a:p>
          <a:p>
            <a:endParaRPr lang="en-US" altLang="es-GT" sz="2800" smtClean="0"/>
          </a:p>
          <a:p>
            <a:endParaRPr lang="en-US" altLang="es-GT" sz="2800" smtClean="0"/>
          </a:p>
          <a:p>
            <a:endParaRPr lang="en-US" altLang="es-GT" sz="2800" smtClean="0"/>
          </a:p>
          <a:p>
            <a:endParaRPr lang="en-US" altLang="es-GT" smtClean="0"/>
          </a:p>
        </p:txBody>
      </p:sp>
      <p:pic>
        <p:nvPicPr>
          <p:cNvPr id="19460" name="Picture 2" descr="Go to fullsize image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33800"/>
            <a:ext cx="15700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9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GT" smtClean="0"/>
              <a:t>Classroom Management Principles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153400" cy="3886200"/>
          </a:xfrm>
        </p:spPr>
        <p:txBody>
          <a:bodyPr/>
          <a:lstStyle/>
          <a:p>
            <a:pPr eaLnBrk="1" hangingPunct="1"/>
            <a:r>
              <a:rPr lang="en-US" altLang="es-GT" sz="2400" smtClean="0"/>
              <a:t>Know the schools’ procedures regarding such things as code of conduct</a:t>
            </a:r>
          </a:p>
          <a:p>
            <a:pPr eaLnBrk="1" hangingPunct="1"/>
            <a:endParaRPr lang="en-US" altLang="es-GT" sz="2400" smtClean="0"/>
          </a:p>
          <a:p>
            <a:pPr eaLnBrk="1" hangingPunct="1"/>
            <a:r>
              <a:rPr lang="en-US" altLang="es-GT" sz="2400" smtClean="0"/>
              <a:t>Make your lessons relevant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s-GT" sz="2400" smtClean="0"/>
              <a:t>	and interesting to your students.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s-GT" sz="2400" smtClean="0"/>
              <a:t>	Use examples that interest students.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s-GT" sz="2400" smtClean="0"/>
          </a:p>
          <a:p>
            <a:pPr eaLnBrk="1" hangingPunct="1"/>
            <a:r>
              <a:rPr lang="en-US" altLang="es-GT" sz="2400" smtClean="0"/>
              <a:t>Teach positively and show your enthusiasm.  Passion is contagious.</a:t>
            </a:r>
          </a:p>
        </p:txBody>
      </p:sp>
      <p:pic>
        <p:nvPicPr>
          <p:cNvPr id="20484" name="Picture 4" descr="http://tbn1.google.com/images?q=tbn:5jUpJpF6R2MYCM:http://www.mansfieldct.org/Schools/MMS/staff/former/ward/Image2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144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0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GT" smtClean="0"/>
              <a:t>Classroom Management Principles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GT" sz="2800" smtClean="0"/>
              <a:t>Non-Verbal Cuing.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GT" sz="2300" smtClean="0"/>
              <a:t>Non-verbal cues can be effective to show the class that the noise level is too high.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GT" sz="2300" smtClean="0"/>
              <a:t>Tell the student up-front what is your cue, and use it throughout the presentation.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GT" sz="2300" smtClean="0"/>
              <a:t>Cues can be a bell, a clicker, flipping the light switches.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GT" sz="2300" smtClean="0"/>
              <a:t>They can also be facial expressions, body posture and hand signals. </a:t>
            </a:r>
          </a:p>
        </p:txBody>
      </p:sp>
      <p:pic>
        <p:nvPicPr>
          <p:cNvPr id="21508" name="Picture 2" descr="http://tbn2.google.com/images?q=tbn:u5V6PNUjwNLVWM:http://www.crossdenominationalmission.org.uk/bell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4" descr="http://tbn0.google.com/images?q=tbn:uet8GuJ7suyUZM:http://www.clipartguide.com/_small/0512-0711-2114-3120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724400"/>
            <a:ext cx="990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http://tbn1.google.com/images?q=tbn:9bElG_CboKGBkM:http://upload.wikimedia.org/wikipedia/commons/thumb/f/f1/Stop_hand_nuvola.svg/240px-Stop_hand_nuvola.svg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768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5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GT" dirty="0" smtClean="0"/>
              <a:t>Session competence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s-GT" sz="3200" dirty="0" smtClean="0"/>
              <a:t>We differentiate between effective and ineffective learning environment and engagement strategies.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s-GT" sz="4300" dirty="0" smtClean="0"/>
          </a:p>
        </p:txBody>
      </p:sp>
      <p:pic>
        <p:nvPicPr>
          <p:cNvPr id="4100" name="Picture 4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3198813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0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GT" smtClean="0"/>
              <a:t>Classroom Management Principles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153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GT" sz="2800" smtClean="0"/>
              <a:t>Focusing.  Be sure you have the attention of everyone in your classroom before you start your lesson. Don’t attempt to teach over the chatter of students who are not paying attention.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s-GT" sz="2800" smtClean="0"/>
          </a:p>
        </p:txBody>
      </p:sp>
      <p:pic>
        <p:nvPicPr>
          <p:cNvPr id="22531" name="Picture 4" descr="teache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5908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9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s-GT" smtClean="0"/>
              <a:t>Behavior Scenarios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s-GT" smtClean="0"/>
          </a:p>
          <a:p>
            <a:r>
              <a:rPr lang="en-US" altLang="es-GT" smtClean="0"/>
              <a:t>How you handle misbehaviors will matter in your stress level and that of the class.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GT" altLang="es-GT" smtClean="0"/>
          </a:p>
        </p:txBody>
      </p:sp>
      <p:pic>
        <p:nvPicPr>
          <p:cNvPr id="23556" name="Picture 6" descr="stress carto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7" b="10857"/>
          <a:stretch>
            <a:fillRect/>
          </a:stretch>
        </p:blipFill>
        <p:spPr bwMode="auto">
          <a:xfrm>
            <a:off x="5257800" y="2286000"/>
            <a:ext cx="26860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8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24400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GT" dirty="0" smtClean="0"/>
              <a:t>Thank you for taking your time to help educate our youth.</a:t>
            </a:r>
            <a:br>
              <a:rPr lang="en-US" altLang="es-GT" dirty="0" smtClean="0"/>
            </a:br>
            <a:r>
              <a:rPr lang="en-US" altLang="es-GT" dirty="0" smtClean="0"/>
              <a:t/>
            </a:r>
            <a:br>
              <a:rPr lang="en-US" altLang="es-GT" dirty="0" smtClean="0"/>
            </a:br>
            <a:r>
              <a:rPr lang="en-US" altLang="es-GT" dirty="0" smtClean="0"/>
              <a:t/>
            </a:r>
            <a:br>
              <a:rPr lang="en-US" altLang="es-GT" dirty="0" smtClean="0"/>
            </a:br>
            <a:r>
              <a:rPr lang="en-US" altLang="es-GT" dirty="0" smtClean="0"/>
              <a:t/>
            </a:r>
            <a:br>
              <a:rPr lang="en-US" altLang="es-GT" dirty="0" smtClean="0"/>
            </a:br>
            <a:r>
              <a:rPr lang="en-US" altLang="es-GT" dirty="0" smtClean="0"/>
              <a:t/>
            </a:r>
            <a:br>
              <a:rPr lang="en-US" altLang="es-GT" dirty="0" smtClean="0"/>
            </a:br>
            <a:r>
              <a:rPr lang="en-US" altLang="es-GT" dirty="0" smtClean="0"/>
              <a:t/>
            </a:r>
            <a:br>
              <a:rPr lang="en-US" altLang="es-GT" dirty="0" smtClean="0"/>
            </a:br>
            <a:r>
              <a:rPr lang="en-US" altLang="es-GT" dirty="0" smtClean="0"/>
              <a:t/>
            </a:r>
            <a:br>
              <a:rPr lang="en-US" altLang="es-GT" dirty="0" smtClean="0"/>
            </a:br>
            <a:r>
              <a:rPr lang="en-US" altLang="es-GT" dirty="0" smtClean="0"/>
              <a:t>We are all just ordinary people trying to  do extraordinary things.</a:t>
            </a:r>
          </a:p>
        </p:txBody>
      </p:sp>
      <p:pic>
        <p:nvPicPr>
          <p:cNvPr id="24579" name="Picture 6" descr="Go to fullsize image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863" y="1196752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GT" sz="4000" smtClean="0"/>
              <a:t>Welcome to Classroom Management!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es-GT" sz="12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s-GT" sz="4400" smtClean="0"/>
              <a:t>If you don’t plan, the student will plan for you!!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s-GT" altLang="es-GT" sz="2700" smtClean="0"/>
          </a:p>
        </p:txBody>
      </p:sp>
      <p:pic>
        <p:nvPicPr>
          <p:cNvPr id="5125" name="Picture 7" descr="student imagin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2971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0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GT" smtClean="0"/>
              <a:t>Think, Pair, Share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s-GT" dirty="0" smtClean="0"/>
              <a:t>Why is having control of the class so important in order to get your message delivered effectively?</a:t>
            </a:r>
          </a:p>
          <a:p>
            <a:pPr eaLnBrk="1" hangingPunct="1"/>
            <a:endParaRPr lang="en-US" altLang="es-GT" sz="2000" dirty="0" smtClean="0"/>
          </a:p>
          <a:p>
            <a:pPr eaLnBrk="1" hangingPunct="1"/>
            <a:r>
              <a:rPr lang="en-US" altLang="es-GT" dirty="0" smtClean="0"/>
              <a:t>What are some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s-GT" dirty="0" smtClean="0"/>
              <a:t>	components of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s-GT" dirty="0" smtClean="0"/>
              <a:t>	effective classroom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s-GT" dirty="0" smtClean="0"/>
              <a:t>	management?</a:t>
            </a:r>
          </a:p>
        </p:txBody>
      </p:sp>
      <p:pic>
        <p:nvPicPr>
          <p:cNvPr id="6148" name="Picture 8" descr="http://www.classroommanagementonline.com/carto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8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GT" sz="4000" dirty="0" smtClean="0"/>
              <a:t>What is Classroom Management?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s-GT" smtClean="0"/>
              <a:t>Classroom management is ways of organizing the resources, pupils and helpers so that teaching and learning can proceed in an efficient and safe manner.</a:t>
            </a:r>
            <a:br>
              <a:rPr lang="en-US" altLang="es-GT" smtClean="0"/>
            </a:br>
            <a:endParaRPr lang="en-US" altLang="es-GT" smtClean="0"/>
          </a:p>
        </p:txBody>
      </p:sp>
      <p:pic>
        <p:nvPicPr>
          <p:cNvPr id="7172" name="Picture 4" descr="33386460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86200"/>
            <a:ext cx="1858963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4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153400" cy="4038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s-GT" sz="2400" b="1" smtClean="0"/>
              <a:t>The biggest deterrent to classroom management issues is proactive, effective lessons.</a:t>
            </a:r>
          </a:p>
          <a:p>
            <a:pPr algn="ctr" eaLnBrk="1" hangingPunct="1"/>
            <a:endParaRPr lang="en-US" altLang="es-GT" sz="2400" b="1" smtClean="0"/>
          </a:p>
          <a:p>
            <a:pPr algn="ctr" eaLnBrk="1" hangingPunct="1"/>
            <a:endParaRPr lang="en-US" altLang="es-GT" sz="24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s-GT" sz="2400" b="1" smtClean="0"/>
              <a:t>The more you plan, the more effective the lesson and delivery…the less problems with discipline.</a:t>
            </a:r>
          </a:p>
        </p:txBody>
      </p:sp>
      <p:pic>
        <p:nvPicPr>
          <p:cNvPr id="8195" name="Picture 2" descr="http://rds.yahoo.com/_ylt=A0S020u1xClJttgA1DejzbkF/SIG=123tp1rju/EXP=1227560501/**http%3A/www.andertoons.com/img/cartoons/4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39862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GT" smtClean="0"/>
              <a:t>Classroom Management	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s-GT" dirty="0" smtClean="0"/>
              <a:t>Classroom Management involves establishing procedures, having rules, and reducing discipline problems. </a:t>
            </a:r>
          </a:p>
          <a:p>
            <a:pPr eaLnBrk="1" hangingPunct="1"/>
            <a:endParaRPr lang="en-US" altLang="es-GT" dirty="0" smtClean="0"/>
          </a:p>
          <a:p>
            <a:pPr eaLnBrk="1" hangingPunct="1"/>
            <a:r>
              <a:rPr lang="en-US" altLang="es-GT" dirty="0" smtClean="0"/>
              <a:t>Why do students cause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s-GT" dirty="0" smtClean="0"/>
              <a:t>	discipline problems?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s-GT" dirty="0" smtClean="0"/>
          </a:p>
        </p:txBody>
      </p:sp>
      <p:pic>
        <p:nvPicPr>
          <p:cNvPr id="9220" name="Picture 4" descr="2633175649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33800"/>
            <a:ext cx="22098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7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GT" sz="4000" smtClean="0"/>
              <a:t>Students misbehave for several reasons: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GT" sz="2700" smtClean="0"/>
              <a:t>They are bored.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GT" sz="2700" smtClean="0"/>
              <a:t>They don’t know the purpose of your presentation.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GT" sz="2700" smtClean="0"/>
              <a:t>They don’t understand how the information that you are delivering applies to them.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GT" sz="2700" smtClean="0"/>
              <a:t>Instruction is uninteresting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GT" sz="2700" smtClean="0"/>
              <a:t>The pace of the instruction is incorrect (too fast, or too slow).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GT" sz="2700" smtClean="0"/>
              <a:t>Not enough interaction between and among peers.</a:t>
            </a:r>
          </a:p>
          <a:p>
            <a:pPr eaLnBrk="1" hangingPunct="1">
              <a:lnSpc>
                <a:spcPct val="90000"/>
              </a:lnSpc>
            </a:pPr>
            <a:endParaRPr lang="en-US" altLang="es-GT" sz="2700" smtClean="0"/>
          </a:p>
        </p:txBody>
      </p:sp>
    </p:spTree>
    <p:extLst>
      <p:ext uri="{BB962C8B-B14F-4D97-AF65-F5344CB8AC3E}">
        <p14:creationId xmlns:p14="http://schemas.microsoft.com/office/powerpoint/2010/main" val="13412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GT" sz="3600" b="1" smtClean="0"/>
              <a:t>"Listen" To The Students’ Misbehavior.</a:t>
            </a:r>
            <a:endParaRPr lang="en-US" altLang="es-GT" sz="43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s-GT" sz="3200" smtClean="0"/>
              <a:t>Student misbehavior isn't just an annoying disruption --- it's a secret message the student is (unwittingly) trying to convey to you.</a:t>
            </a:r>
          </a:p>
        </p:txBody>
      </p:sp>
      <p:pic>
        <p:nvPicPr>
          <p:cNvPr id="11268" name="Picture 5" descr="View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14800"/>
            <a:ext cx="23812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5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700</Words>
  <Application>Microsoft Office PowerPoint</Application>
  <PresentationFormat>Presentación en pantalla (4:3)</PresentationFormat>
  <Paragraphs>131</Paragraphs>
  <Slides>22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Wingdings 2</vt:lpstr>
      <vt:lpstr>Opulento</vt:lpstr>
      <vt:lpstr>Classroom Management </vt:lpstr>
      <vt:lpstr>Session competence</vt:lpstr>
      <vt:lpstr>Welcome to Classroom Management!</vt:lpstr>
      <vt:lpstr>Think, Pair, Share</vt:lpstr>
      <vt:lpstr>What is Classroom Management?</vt:lpstr>
      <vt:lpstr>Presentación de PowerPoint</vt:lpstr>
      <vt:lpstr>Classroom Management  </vt:lpstr>
      <vt:lpstr>Students misbehave for several reasons:</vt:lpstr>
      <vt:lpstr>"Listen" To The Students’ Misbehavior.</vt:lpstr>
      <vt:lpstr>Guiding Values of  Classroom Management</vt:lpstr>
      <vt:lpstr>Principles of Classroom Management</vt:lpstr>
      <vt:lpstr>Classroom Management Principles</vt:lpstr>
      <vt:lpstr>Classroom Management Principles</vt:lpstr>
      <vt:lpstr>Classroom Management Principles</vt:lpstr>
      <vt:lpstr>Classroom Management Principles</vt:lpstr>
      <vt:lpstr>Classroom Management Principles</vt:lpstr>
      <vt:lpstr>Classroom Management Principles</vt:lpstr>
      <vt:lpstr>Classroom Management Principles</vt:lpstr>
      <vt:lpstr>Classroom Management Principles</vt:lpstr>
      <vt:lpstr>Classroom Management Principles</vt:lpstr>
      <vt:lpstr>Behavior Scenarios</vt:lpstr>
      <vt:lpstr>Thank you for taking your time to help educate our youth.       We are all just ordinary people trying to  do extraordinary things.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</dc:title>
  <dc:creator>hector</dc:creator>
  <cp:lastModifiedBy>Usuario</cp:lastModifiedBy>
  <cp:revision>3</cp:revision>
  <dcterms:created xsi:type="dcterms:W3CDTF">2015-02-28T11:14:33Z</dcterms:created>
  <dcterms:modified xsi:type="dcterms:W3CDTF">2015-06-03T02:38:22Z</dcterms:modified>
</cp:coreProperties>
</file>