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EA986F7-5BFA-42FE-94E3-2528944D6C20}" type="datetimeFigureOut">
              <a:rPr lang="es-GT" smtClean="0"/>
              <a:t>21/05/2015</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63453D0E-33EE-4E90-AB50-676ED33EE4A5}" type="slidenum">
              <a:rPr lang="es-GT" smtClean="0"/>
              <a:t>‹Nº›</a:t>
            </a:fld>
            <a:endParaRPr lang="es-GT"/>
          </a:p>
        </p:txBody>
      </p:sp>
    </p:spTree>
    <p:extLst>
      <p:ext uri="{BB962C8B-B14F-4D97-AF65-F5344CB8AC3E}">
        <p14:creationId xmlns:p14="http://schemas.microsoft.com/office/powerpoint/2010/main" val="1536572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EA986F7-5BFA-42FE-94E3-2528944D6C20}" type="datetimeFigureOut">
              <a:rPr lang="es-GT" smtClean="0"/>
              <a:t>21/05/2015</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63453D0E-33EE-4E90-AB50-676ED33EE4A5}" type="slidenum">
              <a:rPr lang="es-GT" smtClean="0"/>
              <a:t>‹Nº›</a:t>
            </a:fld>
            <a:endParaRPr lang="es-GT"/>
          </a:p>
        </p:txBody>
      </p:sp>
    </p:spTree>
    <p:extLst>
      <p:ext uri="{BB962C8B-B14F-4D97-AF65-F5344CB8AC3E}">
        <p14:creationId xmlns:p14="http://schemas.microsoft.com/office/powerpoint/2010/main" val="293370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EA986F7-5BFA-42FE-94E3-2528944D6C20}" type="datetimeFigureOut">
              <a:rPr lang="es-GT" smtClean="0"/>
              <a:t>21/05/2015</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63453D0E-33EE-4E90-AB50-676ED33EE4A5}" type="slidenum">
              <a:rPr lang="es-GT" smtClean="0"/>
              <a:t>‹Nº›</a:t>
            </a:fld>
            <a:endParaRPr lang="es-GT"/>
          </a:p>
        </p:txBody>
      </p:sp>
    </p:spTree>
    <p:extLst>
      <p:ext uri="{BB962C8B-B14F-4D97-AF65-F5344CB8AC3E}">
        <p14:creationId xmlns:p14="http://schemas.microsoft.com/office/powerpoint/2010/main" val="4238934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EA986F7-5BFA-42FE-94E3-2528944D6C20}" type="datetimeFigureOut">
              <a:rPr lang="es-GT" smtClean="0"/>
              <a:t>21/05/2015</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63453D0E-33EE-4E90-AB50-676ED33EE4A5}" type="slidenum">
              <a:rPr lang="es-GT" smtClean="0"/>
              <a:t>‹Nº›</a:t>
            </a:fld>
            <a:endParaRPr lang="es-GT"/>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60720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EA986F7-5BFA-42FE-94E3-2528944D6C20}" type="datetimeFigureOut">
              <a:rPr lang="es-GT" smtClean="0"/>
              <a:t>21/05/2015</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63453D0E-33EE-4E90-AB50-676ED33EE4A5}" type="slidenum">
              <a:rPr lang="es-GT" smtClean="0"/>
              <a:t>‹Nº›</a:t>
            </a:fld>
            <a:endParaRPr lang="es-GT"/>
          </a:p>
        </p:txBody>
      </p:sp>
    </p:spTree>
    <p:extLst>
      <p:ext uri="{BB962C8B-B14F-4D97-AF65-F5344CB8AC3E}">
        <p14:creationId xmlns:p14="http://schemas.microsoft.com/office/powerpoint/2010/main" val="1354266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BEA986F7-5BFA-42FE-94E3-2528944D6C20}" type="datetimeFigureOut">
              <a:rPr lang="es-GT" smtClean="0"/>
              <a:t>21/05/2015</a:t>
            </a:fld>
            <a:endParaRPr lang="es-GT"/>
          </a:p>
        </p:txBody>
      </p:sp>
      <p:sp>
        <p:nvSpPr>
          <p:cNvPr id="4" name="Footer Placeholder 3"/>
          <p:cNvSpPr>
            <a:spLocks noGrp="1"/>
          </p:cNvSpPr>
          <p:nvPr>
            <p:ph type="ftr" sz="quarter" idx="11"/>
          </p:nvPr>
        </p:nvSpPr>
        <p:spPr/>
        <p:txBody>
          <a:bodyPr/>
          <a:lstStyle/>
          <a:p>
            <a:endParaRPr lang="es-GT"/>
          </a:p>
        </p:txBody>
      </p:sp>
      <p:sp>
        <p:nvSpPr>
          <p:cNvPr id="5" name="Slide Number Placeholder 4"/>
          <p:cNvSpPr>
            <a:spLocks noGrp="1"/>
          </p:cNvSpPr>
          <p:nvPr>
            <p:ph type="sldNum" sz="quarter" idx="12"/>
          </p:nvPr>
        </p:nvSpPr>
        <p:spPr/>
        <p:txBody>
          <a:bodyPr/>
          <a:lstStyle/>
          <a:p>
            <a:fld id="{63453D0E-33EE-4E90-AB50-676ED33EE4A5}" type="slidenum">
              <a:rPr lang="es-GT" smtClean="0"/>
              <a:t>‹Nº›</a:t>
            </a:fld>
            <a:endParaRPr lang="es-GT"/>
          </a:p>
        </p:txBody>
      </p:sp>
    </p:spTree>
    <p:extLst>
      <p:ext uri="{BB962C8B-B14F-4D97-AF65-F5344CB8AC3E}">
        <p14:creationId xmlns:p14="http://schemas.microsoft.com/office/powerpoint/2010/main" val="3463356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BEA986F7-5BFA-42FE-94E3-2528944D6C20}" type="datetimeFigureOut">
              <a:rPr lang="es-GT" smtClean="0"/>
              <a:t>21/05/2015</a:t>
            </a:fld>
            <a:endParaRPr lang="es-GT"/>
          </a:p>
        </p:txBody>
      </p:sp>
      <p:sp>
        <p:nvSpPr>
          <p:cNvPr id="4" name="Footer Placeholder 3"/>
          <p:cNvSpPr>
            <a:spLocks noGrp="1"/>
          </p:cNvSpPr>
          <p:nvPr>
            <p:ph type="ftr" sz="quarter" idx="11"/>
          </p:nvPr>
        </p:nvSpPr>
        <p:spPr/>
        <p:txBody>
          <a:bodyPr/>
          <a:lstStyle/>
          <a:p>
            <a:endParaRPr lang="es-GT"/>
          </a:p>
        </p:txBody>
      </p:sp>
      <p:sp>
        <p:nvSpPr>
          <p:cNvPr id="5" name="Slide Number Placeholder 4"/>
          <p:cNvSpPr>
            <a:spLocks noGrp="1"/>
          </p:cNvSpPr>
          <p:nvPr>
            <p:ph type="sldNum" sz="quarter" idx="12"/>
          </p:nvPr>
        </p:nvSpPr>
        <p:spPr/>
        <p:txBody>
          <a:bodyPr/>
          <a:lstStyle/>
          <a:p>
            <a:fld id="{63453D0E-33EE-4E90-AB50-676ED33EE4A5}" type="slidenum">
              <a:rPr lang="es-GT" smtClean="0"/>
              <a:t>‹Nº›</a:t>
            </a:fld>
            <a:endParaRPr lang="es-GT"/>
          </a:p>
        </p:txBody>
      </p:sp>
    </p:spTree>
    <p:extLst>
      <p:ext uri="{BB962C8B-B14F-4D97-AF65-F5344CB8AC3E}">
        <p14:creationId xmlns:p14="http://schemas.microsoft.com/office/powerpoint/2010/main" val="1214426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EA986F7-5BFA-42FE-94E3-2528944D6C20}" type="datetimeFigureOut">
              <a:rPr lang="es-GT" smtClean="0"/>
              <a:t>21/05/2015</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63453D0E-33EE-4E90-AB50-676ED33EE4A5}" type="slidenum">
              <a:rPr lang="es-GT" smtClean="0"/>
              <a:t>‹Nº›</a:t>
            </a:fld>
            <a:endParaRPr lang="es-GT"/>
          </a:p>
        </p:txBody>
      </p:sp>
    </p:spTree>
    <p:extLst>
      <p:ext uri="{BB962C8B-B14F-4D97-AF65-F5344CB8AC3E}">
        <p14:creationId xmlns:p14="http://schemas.microsoft.com/office/powerpoint/2010/main" val="2936365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smtClean="0"/>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EA986F7-5BFA-42FE-94E3-2528944D6C20}" type="datetimeFigureOut">
              <a:rPr lang="es-GT" smtClean="0"/>
              <a:t>21/05/2015</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63453D0E-33EE-4E90-AB50-676ED33EE4A5}" type="slidenum">
              <a:rPr lang="es-GT" smtClean="0"/>
              <a:t>‹Nº›</a:t>
            </a:fld>
            <a:endParaRPr lang="es-GT"/>
          </a:p>
        </p:txBody>
      </p:sp>
    </p:spTree>
    <p:extLst>
      <p:ext uri="{BB962C8B-B14F-4D97-AF65-F5344CB8AC3E}">
        <p14:creationId xmlns:p14="http://schemas.microsoft.com/office/powerpoint/2010/main" val="2054671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EA986F7-5BFA-42FE-94E3-2528944D6C20}" type="datetimeFigureOut">
              <a:rPr lang="es-GT" smtClean="0"/>
              <a:t>21/05/2015</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63453D0E-33EE-4E90-AB50-676ED33EE4A5}" type="slidenum">
              <a:rPr lang="es-GT" smtClean="0"/>
              <a:t>‹Nº›</a:t>
            </a:fld>
            <a:endParaRPr lang="es-GT"/>
          </a:p>
        </p:txBody>
      </p:sp>
    </p:spTree>
    <p:extLst>
      <p:ext uri="{BB962C8B-B14F-4D97-AF65-F5344CB8AC3E}">
        <p14:creationId xmlns:p14="http://schemas.microsoft.com/office/powerpoint/2010/main" val="124120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EA986F7-5BFA-42FE-94E3-2528944D6C20}" type="datetimeFigureOut">
              <a:rPr lang="es-GT" smtClean="0"/>
              <a:t>21/05/2015</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63453D0E-33EE-4E90-AB50-676ED33EE4A5}" type="slidenum">
              <a:rPr lang="es-GT" smtClean="0"/>
              <a:t>‹Nº›</a:t>
            </a:fld>
            <a:endParaRPr lang="es-GT"/>
          </a:p>
        </p:txBody>
      </p:sp>
    </p:spTree>
    <p:extLst>
      <p:ext uri="{BB962C8B-B14F-4D97-AF65-F5344CB8AC3E}">
        <p14:creationId xmlns:p14="http://schemas.microsoft.com/office/powerpoint/2010/main" val="214505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EA986F7-5BFA-42FE-94E3-2528944D6C20}" type="datetimeFigureOut">
              <a:rPr lang="es-GT" smtClean="0"/>
              <a:t>21/05/2015</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63453D0E-33EE-4E90-AB50-676ED33EE4A5}" type="slidenum">
              <a:rPr lang="es-GT" smtClean="0"/>
              <a:t>‹Nº›</a:t>
            </a:fld>
            <a:endParaRPr lang="es-GT"/>
          </a:p>
        </p:txBody>
      </p:sp>
    </p:spTree>
    <p:extLst>
      <p:ext uri="{BB962C8B-B14F-4D97-AF65-F5344CB8AC3E}">
        <p14:creationId xmlns:p14="http://schemas.microsoft.com/office/powerpoint/2010/main" val="268727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EA986F7-5BFA-42FE-94E3-2528944D6C20}" type="datetimeFigureOut">
              <a:rPr lang="es-GT" smtClean="0"/>
              <a:t>21/05/2015</a:t>
            </a:fld>
            <a:endParaRPr lang="es-GT"/>
          </a:p>
        </p:txBody>
      </p:sp>
      <p:sp>
        <p:nvSpPr>
          <p:cNvPr id="8" name="Footer Placeholder 7"/>
          <p:cNvSpPr>
            <a:spLocks noGrp="1"/>
          </p:cNvSpPr>
          <p:nvPr>
            <p:ph type="ftr" sz="quarter" idx="11"/>
          </p:nvPr>
        </p:nvSpPr>
        <p:spPr/>
        <p:txBody>
          <a:bodyPr/>
          <a:lstStyle/>
          <a:p>
            <a:endParaRPr lang="es-GT"/>
          </a:p>
        </p:txBody>
      </p:sp>
      <p:sp>
        <p:nvSpPr>
          <p:cNvPr id="9" name="Slide Number Placeholder 8"/>
          <p:cNvSpPr>
            <a:spLocks noGrp="1"/>
          </p:cNvSpPr>
          <p:nvPr>
            <p:ph type="sldNum" sz="quarter" idx="12"/>
          </p:nvPr>
        </p:nvSpPr>
        <p:spPr/>
        <p:txBody>
          <a:bodyPr/>
          <a:lstStyle/>
          <a:p>
            <a:fld id="{63453D0E-33EE-4E90-AB50-676ED33EE4A5}" type="slidenum">
              <a:rPr lang="es-GT" smtClean="0"/>
              <a:t>‹Nº›</a:t>
            </a:fld>
            <a:endParaRPr lang="es-GT"/>
          </a:p>
        </p:txBody>
      </p:sp>
    </p:spTree>
    <p:extLst>
      <p:ext uri="{BB962C8B-B14F-4D97-AF65-F5344CB8AC3E}">
        <p14:creationId xmlns:p14="http://schemas.microsoft.com/office/powerpoint/2010/main" val="151175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EA986F7-5BFA-42FE-94E3-2528944D6C20}" type="datetimeFigureOut">
              <a:rPr lang="es-GT" smtClean="0"/>
              <a:t>21/05/2015</a:t>
            </a:fld>
            <a:endParaRPr lang="es-GT"/>
          </a:p>
        </p:txBody>
      </p:sp>
      <p:sp>
        <p:nvSpPr>
          <p:cNvPr id="4" name="Footer Placeholder 3"/>
          <p:cNvSpPr>
            <a:spLocks noGrp="1"/>
          </p:cNvSpPr>
          <p:nvPr>
            <p:ph type="ftr" sz="quarter" idx="11"/>
          </p:nvPr>
        </p:nvSpPr>
        <p:spPr/>
        <p:txBody>
          <a:bodyPr/>
          <a:lstStyle/>
          <a:p>
            <a:endParaRPr lang="es-GT"/>
          </a:p>
        </p:txBody>
      </p:sp>
      <p:sp>
        <p:nvSpPr>
          <p:cNvPr id="5" name="Slide Number Placeholder 4"/>
          <p:cNvSpPr>
            <a:spLocks noGrp="1"/>
          </p:cNvSpPr>
          <p:nvPr>
            <p:ph type="sldNum" sz="quarter" idx="12"/>
          </p:nvPr>
        </p:nvSpPr>
        <p:spPr/>
        <p:txBody>
          <a:bodyPr/>
          <a:lstStyle/>
          <a:p>
            <a:fld id="{63453D0E-33EE-4E90-AB50-676ED33EE4A5}" type="slidenum">
              <a:rPr lang="es-GT" smtClean="0"/>
              <a:t>‹Nº›</a:t>
            </a:fld>
            <a:endParaRPr lang="es-GT"/>
          </a:p>
        </p:txBody>
      </p:sp>
    </p:spTree>
    <p:extLst>
      <p:ext uri="{BB962C8B-B14F-4D97-AF65-F5344CB8AC3E}">
        <p14:creationId xmlns:p14="http://schemas.microsoft.com/office/powerpoint/2010/main" val="4034060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EA986F7-5BFA-42FE-94E3-2528944D6C20}" type="datetimeFigureOut">
              <a:rPr lang="es-GT" smtClean="0"/>
              <a:t>21/05/2015</a:t>
            </a:fld>
            <a:endParaRPr lang="es-GT"/>
          </a:p>
        </p:txBody>
      </p:sp>
      <p:sp>
        <p:nvSpPr>
          <p:cNvPr id="3" name="Footer Placeholder 2"/>
          <p:cNvSpPr>
            <a:spLocks noGrp="1"/>
          </p:cNvSpPr>
          <p:nvPr>
            <p:ph type="ftr" sz="quarter" idx="11"/>
          </p:nvPr>
        </p:nvSpPr>
        <p:spPr/>
        <p:txBody>
          <a:bodyPr/>
          <a:lstStyle/>
          <a:p>
            <a:endParaRPr lang="es-GT"/>
          </a:p>
        </p:txBody>
      </p:sp>
      <p:sp>
        <p:nvSpPr>
          <p:cNvPr id="4" name="Slide Number Placeholder 3"/>
          <p:cNvSpPr>
            <a:spLocks noGrp="1"/>
          </p:cNvSpPr>
          <p:nvPr>
            <p:ph type="sldNum" sz="quarter" idx="12"/>
          </p:nvPr>
        </p:nvSpPr>
        <p:spPr/>
        <p:txBody>
          <a:bodyPr/>
          <a:lstStyle/>
          <a:p>
            <a:fld id="{63453D0E-33EE-4E90-AB50-676ED33EE4A5}" type="slidenum">
              <a:rPr lang="es-GT" smtClean="0"/>
              <a:t>‹Nº›</a:t>
            </a:fld>
            <a:endParaRPr lang="es-GT"/>
          </a:p>
        </p:txBody>
      </p:sp>
    </p:spTree>
    <p:extLst>
      <p:ext uri="{BB962C8B-B14F-4D97-AF65-F5344CB8AC3E}">
        <p14:creationId xmlns:p14="http://schemas.microsoft.com/office/powerpoint/2010/main" val="606593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smtClean="0"/>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EA986F7-5BFA-42FE-94E3-2528944D6C20}" type="datetimeFigureOut">
              <a:rPr lang="es-GT" smtClean="0"/>
              <a:t>21/05/2015</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63453D0E-33EE-4E90-AB50-676ED33EE4A5}" type="slidenum">
              <a:rPr lang="es-GT" smtClean="0"/>
              <a:t>‹Nº›</a:t>
            </a:fld>
            <a:endParaRPr lang="es-GT"/>
          </a:p>
        </p:txBody>
      </p:sp>
    </p:spTree>
    <p:extLst>
      <p:ext uri="{BB962C8B-B14F-4D97-AF65-F5344CB8AC3E}">
        <p14:creationId xmlns:p14="http://schemas.microsoft.com/office/powerpoint/2010/main" val="773272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EA986F7-5BFA-42FE-94E3-2528944D6C20}" type="datetimeFigureOut">
              <a:rPr lang="es-GT" smtClean="0"/>
              <a:t>21/05/2015</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63453D0E-33EE-4E90-AB50-676ED33EE4A5}" type="slidenum">
              <a:rPr lang="es-GT" smtClean="0"/>
              <a:t>‹Nº›</a:t>
            </a:fld>
            <a:endParaRPr lang="es-GT"/>
          </a:p>
        </p:txBody>
      </p:sp>
    </p:spTree>
    <p:extLst>
      <p:ext uri="{BB962C8B-B14F-4D97-AF65-F5344CB8AC3E}">
        <p14:creationId xmlns:p14="http://schemas.microsoft.com/office/powerpoint/2010/main" val="2239662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EA986F7-5BFA-42FE-94E3-2528944D6C20}" type="datetimeFigureOut">
              <a:rPr lang="es-GT" smtClean="0"/>
              <a:t>21/05/2015</a:t>
            </a:fld>
            <a:endParaRPr lang="es-GT"/>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s-GT"/>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3453D0E-33EE-4E90-AB50-676ED33EE4A5}" type="slidenum">
              <a:rPr lang="es-GT" smtClean="0"/>
              <a:t>‹Nº›</a:t>
            </a:fld>
            <a:endParaRPr lang="es-GT"/>
          </a:p>
        </p:txBody>
      </p:sp>
    </p:spTree>
    <p:extLst>
      <p:ext uri="{BB962C8B-B14F-4D97-AF65-F5344CB8AC3E}">
        <p14:creationId xmlns:p14="http://schemas.microsoft.com/office/powerpoint/2010/main" val="4272992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sz="4400" dirty="0" smtClean="0">
                <a:solidFill>
                  <a:schemeClr val="tx1"/>
                </a:solidFill>
                <a:latin typeface="Eras Bold ITC" panose="020B0907030504020204" pitchFamily="34" charset="0"/>
              </a:rPr>
              <a:t>      LEARNING METHODS</a:t>
            </a:r>
            <a:endParaRPr lang="es-GT" dirty="0">
              <a:solidFill>
                <a:schemeClr val="tx1"/>
              </a:solidFill>
              <a:latin typeface="Eras Bold ITC" panose="020B0907030504020204" pitchFamily="34" charset="0"/>
            </a:endParaRPr>
          </a:p>
        </p:txBody>
      </p:sp>
      <p:pic>
        <p:nvPicPr>
          <p:cNvPr id="4" name="Marcador de contenido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2539999" y="1898073"/>
            <a:ext cx="7282873" cy="3810000"/>
          </a:xfrm>
        </p:spPr>
      </p:pic>
    </p:spTree>
    <p:extLst>
      <p:ext uri="{BB962C8B-B14F-4D97-AF65-F5344CB8AC3E}">
        <p14:creationId xmlns:p14="http://schemas.microsoft.com/office/powerpoint/2010/main" val="123144433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GT" sz="5400" b="1" dirty="0" err="1">
                <a:solidFill>
                  <a:srgbClr val="FF0000"/>
                </a:solidFill>
                <a:latin typeface="Eras Bold ITC" panose="020B0907030504020204" pitchFamily="34" charset="0"/>
              </a:rPr>
              <a:t>Grammar-translation</a:t>
            </a:r>
            <a:endParaRPr lang="es-GT" sz="5400" b="1" dirty="0">
              <a:solidFill>
                <a:srgbClr val="FF0000"/>
              </a:solidFill>
              <a:latin typeface="Eras Bold ITC" panose="020B0907030504020204" pitchFamily="34" charset="0"/>
            </a:endParaRPr>
          </a:p>
        </p:txBody>
      </p:sp>
      <p:sp>
        <p:nvSpPr>
          <p:cNvPr id="3" name="Marcador de contenido 2"/>
          <p:cNvSpPr>
            <a:spLocks noGrp="1"/>
          </p:cNvSpPr>
          <p:nvPr>
            <p:ph sz="quarter" idx="13"/>
          </p:nvPr>
        </p:nvSpPr>
        <p:spPr/>
        <p:txBody>
          <a:bodyPr>
            <a:normAutofit fontScale="85000" lnSpcReduction="20000"/>
          </a:bodyPr>
          <a:lstStyle/>
          <a:p>
            <a:r>
              <a:rPr lang="en-US" sz="4000" dirty="0">
                <a:solidFill>
                  <a:schemeClr val="accent3">
                    <a:lumMod val="75000"/>
                  </a:schemeClr>
                </a:solidFill>
                <a:latin typeface="Eras Bold ITC" panose="020B0907030504020204" pitchFamily="34" charset="0"/>
              </a:rPr>
              <a:t>The </a:t>
            </a:r>
            <a:r>
              <a:rPr lang="en-US" sz="4000" dirty="0" smtClean="0">
                <a:solidFill>
                  <a:schemeClr val="accent3">
                    <a:lumMod val="75000"/>
                  </a:schemeClr>
                </a:solidFill>
                <a:latin typeface="Eras Bold ITC" panose="020B0907030504020204" pitchFamily="34" charset="0"/>
              </a:rPr>
              <a:t>Grammar Translation </a:t>
            </a:r>
            <a:r>
              <a:rPr lang="en-US" sz="4000" dirty="0">
                <a:solidFill>
                  <a:schemeClr val="accent3">
                    <a:lumMod val="75000"/>
                  </a:schemeClr>
                </a:solidFill>
                <a:latin typeface="Eras Bold ITC" panose="020B0907030504020204" pitchFamily="34" charset="0"/>
              </a:rPr>
              <a:t>method introduced the idea of presenting students with short  grammar rules </a:t>
            </a:r>
            <a:r>
              <a:rPr lang="en-US" sz="4000" dirty="0" smtClean="0">
                <a:solidFill>
                  <a:schemeClr val="accent3">
                    <a:lumMod val="75000"/>
                  </a:schemeClr>
                </a:solidFill>
                <a:latin typeface="Eras Bold ITC" panose="020B0907030504020204" pitchFamily="34" charset="0"/>
              </a:rPr>
              <a:t>and </a:t>
            </a:r>
            <a:r>
              <a:rPr lang="en-US" sz="4000" dirty="0">
                <a:solidFill>
                  <a:schemeClr val="accent3">
                    <a:lumMod val="75000"/>
                  </a:schemeClr>
                </a:solidFill>
                <a:latin typeface="Eras Bold ITC" panose="020B0907030504020204" pitchFamily="34" charset="0"/>
              </a:rPr>
              <a:t>word </a:t>
            </a:r>
            <a:r>
              <a:rPr lang="en-US" sz="4000" dirty="0" smtClean="0">
                <a:solidFill>
                  <a:schemeClr val="accent3">
                    <a:lumMod val="75000"/>
                  </a:schemeClr>
                </a:solidFill>
                <a:latin typeface="Eras Bold ITC" panose="020B0907030504020204" pitchFamily="34" charset="0"/>
              </a:rPr>
              <a:t>lists, </a:t>
            </a:r>
            <a:r>
              <a:rPr lang="en-US" sz="4000" dirty="0">
                <a:solidFill>
                  <a:schemeClr val="accent3">
                    <a:lumMod val="75000"/>
                  </a:schemeClr>
                </a:solidFill>
                <a:latin typeface="Eras Bold ITC" panose="020B0907030504020204" pitchFamily="34" charset="0"/>
              </a:rPr>
              <a:t>then </a:t>
            </a:r>
            <a:r>
              <a:rPr lang="en-US" sz="4000" dirty="0" smtClean="0">
                <a:solidFill>
                  <a:schemeClr val="accent3">
                    <a:lumMod val="75000"/>
                  </a:schemeClr>
                </a:solidFill>
                <a:latin typeface="Eras Bold ITC" panose="020B0907030504020204" pitchFamily="34" charset="0"/>
              </a:rPr>
              <a:t>do translation </a:t>
            </a:r>
            <a:r>
              <a:rPr lang="en-US" sz="4000" dirty="0">
                <a:solidFill>
                  <a:schemeClr val="accent3">
                    <a:lumMod val="75000"/>
                  </a:schemeClr>
                </a:solidFill>
                <a:latin typeface="Eras Bold ITC" panose="020B0907030504020204" pitchFamily="34" charset="0"/>
              </a:rPr>
              <a:t>exercises in which they had to make use of the same rules and words. </a:t>
            </a:r>
            <a:endParaRPr lang="es-GT" sz="4000" dirty="0">
              <a:solidFill>
                <a:schemeClr val="accent3">
                  <a:lumMod val="75000"/>
                </a:schemeClr>
              </a:solidFill>
              <a:latin typeface="Eras Bold ITC" panose="020B0907030504020204" pitchFamily="34" charset="0"/>
            </a:endParaRPr>
          </a:p>
        </p:txBody>
      </p:sp>
    </p:spTree>
    <p:extLst>
      <p:ext uri="{BB962C8B-B14F-4D97-AF65-F5344CB8AC3E}">
        <p14:creationId xmlns:p14="http://schemas.microsoft.com/office/powerpoint/2010/main" val="39756840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GT" sz="6000" b="1" dirty="0" smtClean="0">
                <a:solidFill>
                  <a:srgbClr val="FF0000"/>
                </a:solidFill>
                <a:latin typeface="Eras Bold ITC" panose="020B0907030504020204" pitchFamily="34" charset="0"/>
              </a:rPr>
              <a:t>Audio-</a:t>
            </a:r>
            <a:r>
              <a:rPr lang="es-GT" sz="6000" b="1" dirty="0" err="1" smtClean="0">
                <a:solidFill>
                  <a:srgbClr val="FF0000"/>
                </a:solidFill>
                <a:latin typeface="Eras Bold ITC" panose="020B0907030504020204" pitchFamily="34" charset="0"/>
              </a:rPr>
              <a:t>lingualism</a:t>
            </a:r>
            <a:endParaRPr lang="es-GT" dirty="0"/>
          </a:p>
        </p:txBody>
      </p:sp>
      <p:sp>
        <p:nvSpPr>
          <p:cNvPr id="3" name="Marcador de contenido 2"/>
          <p:cNvSpPr>
            <a:spLocks noGrp="1"/>
          </p:cNvSpPr>
          <p:nvPr>
            <p:ph sz="quarter" idx="13"/>
          </p:nvPr>
        </p:nvSpPr>
        <p:spPr/>
        <p:txBody>
          <a:bodyPr>
            <a:normAutofit fontScale="70000" lnSpcReduction="20000"/>
          </a:bodyPr>
          <a:lstStyle/>
          <a:p>
            <a:r>
              <a:rPr lang="en-US" sz="2800" dirty="0">
                <a:solidFill>
                  <a:schemeClr val="accent3">
                    <a:lumMod val="75000"/>
                  </a:schemeClr>
                </a:solidFill>
                <a:latin typeface="Eras Bold ITC" panose="020B0907030504020204" pitchFamily="34" charset="0"/>
              </a:rPr>
              <a:t>Based on Skinner’s Behaviorism theory, </a:t>
            </a:r>
            <a:r>
              <a:rPr lang="en-US" sz="2800" dirty="0" smtClean="0">
                <a:solidFill>
                  <a:schemeClr val="accent3">
                    <a:lumMod val="75000"/>
                  </a:schemeClr>
                </a:solidFill>
                <a:latin typeface="Eras Bold ITC" panose="020B0907030504020204" pitchFamily="34" charset="0"/>
              </a:rPr>
              <a:t>it’s </a:t>
            </a:r>
            <a:r>
              <a:rPr lang="en-US" sz="2800" dirty="0">
                <a:solidFill>
                  <a:schemeClr val="accent3">
                    <a:lumMod val="75000"/>
                  </a:schemeClr>
                </a:solidFill>
                <a:latin typeface="Eras Bold ITC" panose="020B0907030504020204" pitchFamily="34" charset="0"/>
              </a:rPr>
              <a:t>assumed that a human being can be trained using a system of reinforcement. Correct behavior receives positive feedback, while errors receive negative feedback. </a:t>
            </a:r>
          </a:p>
          <a:p>
            <a:r>
              <a:rPr lang="en-US" sz="2800" dirty="0">
                <a:solidFill>
                  <a:schemeClr val="accent3">
                    <a:lumMod val="75000"/>
                  </a:schemeClr>
                </a:solidFill>
                <a:latin typeface="Eras Bold ITC" panose="020B0907030504020204" pitchFamily="34" charset="0"/>
              </a:rPr>
              <a:t>The </a:t>
            </a:r>
            <a:r>
              <a:rPr lang="en-US" sz="2800" dirty="0" smtClean="0">
                <a:solidFill>
                  <a:schemeClr val="accent3">
                    <a:lumMod val="75000"/>
                  </a:schemeClr>
                </a:solidFill>
                <a:latin typeface="Eras Bold ITC" panose="020B0907030504020204" pitchFamily="34" charset="0"/>
              </a:rPr>
              <a:t>Audio-Lingual </a:t>
            </a:r>
            <a:r>
              <a:rPr lang="en-US" sz="2800" dirty="0">
                <a:solidFill>
                  <a:schemeClr val="accent3">
                    <a:lumMod val="75000"/>
                  </a:schemeClr>
                </a:solidFill>
                <a:latin typeface="Eras Bold ITC" panose="020B0907030504020204" pitchFamily="34" charset="0"/>
              </a:rPr>
              <a:t>Method is still in use today, though normally as a part of individual lessons rather than as the foundation of the course. These types of lessons can be popular as they are relatively simple, from the teacher’s point of view, and the learner always knows what to expect.</a:t>
            </a:r>
          </a:p>
          <a:p>
            <a:endParaRPr lang="es-GT" dirty="0"/>
          </a:p>
        </p:txBody>
      </p:sp>
    </p:spTree>
    <p:extLst>
      <p:ext uri="{BB962C8B-B14F-4D97-AF65-F5344CB8AC3E}">
        <p14:creationId xmlns:p14="http://schemas.microsoft.com/office/powerpoint/2010/main" val="37967406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GT" sz="6600" b="1" dirty="0">
                <a:solidFill>
                  <a:srgbClr val="FF0000"/>
                </a:solidFill>
                <a:latin typeface="Eras Bold ITC" panose="020B0907030504020204" pitchFamily="34" charset="0"/>
              </a:rPr>
              <a:t>PPP</a:t>
            </a:r>
          </a:p>
        </p:txBody>
      </p:sp>
      <p:sp>
        <p:nvSpPr>
          <p:cNvPr id="3" name="Marcador de contenido 2"/>
          <p:cNvSpPr>
            <a:spLocks noGrp="1"/>
          </p:cNvSpPr>
          <p:nvPr>
            <p:ph sz="quarter" idx="13"/>
          </p:nvPr>
        </p:nvSpPr>
        <p:spPr/>
        <p:txBody>
          <a:bodyPr>
            <a:normAutofit fontScale="85000" lnSpcReduction="10000"/>
          </a:bodyPr>
          <a:lstStyle/>
          <a:p>
            <a:r>
              <a:rPr lang="en-US" sz="3600" b="1" dirty="0">
                <a:solidFill>
                  <a:schemeClr val="accent3">
                    <a:lumMod val="75000"/>
                  </a:schemeClr>
                </a:solidFill>
                <a:latin typeface="Eras Bold ITC" panose="020B0907030504020204" pitchFamily="34" charset="0"/>
              </a:rPr>
              <a:t>Presentation – Practice – Production, or PPP, is a method for teaching structures in a foreign language.  As its name suggests, PPP is divided into three phases, moving from tight teacher control towards greater learner freedom. </a:t>
            </a:r>
            <a:endParaRPr lang="es-GT" sz="3600" b="1" dirty="0">
              <a:solidFill>
                <a:schemeClr val="accent3">
                  <a:lumMod val="75000"/>
                </a:schemeClr>
              </a:solidFill>
              <a:latin typeface="Eras Bold ITC" panose="020B0907030504020204" pitchFamily="34" charset="0"/>
            </a:endParaRPr>
          </a:p>
        </p:txBody>
      </p:sp>
    </p:spTree>
    <p:extLst>
      <p:ext uri="{BB962C8B-B14F-4D97-AF65-F5344CB8AC3E}">
        <p14:creationId xmlns:p14="http://schemas.microsoft.com/office/powerpoint/2010/main" val="41237945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GT" sz="7200" b="1" dirty="0">
                <a:solidFill>
                  <a:srgbClr val="FF0000"/>
                </a:solidFill>
                <a:latin typeface="Eras Bold ITC" panose="020B0907030504020204" pitchFamily="34" charset="0"/>
              </a:rPr>
              <a:t>CLT</a:t>
            </a:r>
          </a:p>
        </p:txBody>
      </p:sp>
      <p:sp>
        <p:nvSpPr>
          <p:cNvPr id="3" name="Marcador de contenido 2"/>
          <p:cNvSpPr>
            <a:spLocks noGrp="1"/>
          </p:cNvSpPr>
          <p:nvPr>
            <p:ph sz="quarter" idx="13"/>
          </p:nvPr>
        </p:nvSpPr>
        <p:spPr/>
        <p:txBody>
          <a:bodyPr>
            <a:normAutofit fontScale="85000" lnSpcReduction="10000"/>
          </a:bodyPr>
          <a:lstStyle/>
          <a:p>
            <a:r>
              <a:rPr lang="en-US" sz="3200" dirty="0">
                <a:solidFill>
                  <a:schemeClr val="accent3">
                    <a:lumMod val="75000"/>
                  </a:schemeClr>
                </a:solidFill>
                <a:latin typeface="Eras Bold ITC" panose="020B0907030504020204" pitchFamily="34" charset="0"/>
              </a:rPr>
              <a:t>Emphasizes the ability to communicate the meaning of the message, instead of concentrating on grammatical perfection.</a:t>
            </a:r>
          </a:p>
          <a:p>
            <a:r>
              <a:rPr lang="en-US" sz="3200" dirty="0">
                <a:solidFill>
                  <a:schemeClr val="accent3">
                    <a:lumMod val="75000"/>
                  </a:schemeClr>
                </a:solidFill>
                <a:latin typeface="Eras Bold ITC" panose="020B0907030504020204" pitchFamily="34" charset="0"/>
              </a:rPr>
              <a:t>Therefore, the understanding of the second language is evaluated in terms of how much the learners have developed their communicative abilities and competencies. </a:t>
            </a:r>
          </a:p>
          <a:p>
            <a:endParaRPr lang="es-GT" dirty="0"/>
          </a:p>
        </p:txBody>
      </p:sp>
    </p:spTree>
    <p:extLst>
      <p:ext uri="{BB962C8B-B14F-4D97-AF65-F5344CB8AC3E}">
        <p14:creationId xmlns:p14="http://schemas.microsoft.com/office/powerpoint/2010/main" val="9213351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GT" sz="5400" b="1" dirty="0" err="1">
                <a:solidFill>
                  <a:srgbClr val="FF0000"/>
                </a:solidFill>
                <a:latin typeface="Eras Bold ITC" panose="020B0907030504020204" pitchFamily="34" charset="0"/>
              </a:rPr>
              <a:t>Task-Based</a:t>
            </a:r>
            <a:r>
              <a:rPr lang="es-GT" sz="5400" b="1" dirty="0">
                <a:solidFill>
                  <a:srgbClr val="FF0000"/>
                </a:solidFill>
                <a:latin typeface="Eras Bold ITC" panose="020B0907030504020204" pitchFamily="34" charset="0"/>
              </a:rPr>
              <a:t> </a:t>
            </a:r>
            <a:r>
              <a:rPr lang="es-GT" sz="5400" b="1" dirty="0" err="1">
                <a:solidFill>
                  <a:srgbClr val="FF0000"/>
                </a:solidFill>
                <a:latin typeface="Eras Bold ITC" panose="020B0907030504020204" pitchFamily="34" charset="0"/>
              </a:rPr>
              <a:t>Learning</a:t>
            </a:r>
            <a:r>
              <a:rPr lang="es-GT" sz="5400" b="1" dirty="0">
                <a:solidFill>
                  <a:srgbClr val="FF0000"/>
                </a:solidFill>
                <a:latin typeface="Eras Bold ITC" panose="020B0907030504020204" pitchFamily="34" charset="0"/>
              </a:rPr>
              <a:t> (TBL)</a:t>
            </a:r>
          </a:p>
        </p:txBody>
      </p:sp>
      <p:sp>
        <p:nvSpPr>
          <p:cNvPr id="3" name="Marcador de contenido 2"/>
          <p:cNvSpPr>
            <a:spLocks noGrp="1"/>
          </p:cNvSpPr>
          <p:nvPr>
            <p:ph sz="quarter" idx="13"/>
          </p:nvPr>
        </p:nvSpPr>
        <p:spPr/>
        <p:txBody>
          <a:bodyPr>
            <a:normAutofit fontScale="77500" lnSpcReduction="20000"/>
          </a:bodyPr>
          <a:lstStyle/>
          <a:p>
            <a:r>
              <a:rPr lang="en-US" sz="4000" dirty="0" smtClean="0">
                <a:solidFill>
                  <a:schemeClr val="accent3">
                    <a:lumMod val="75000"/>
                  </a:schemeClr>
                </a:solidFill>
                <a:latin typeface="Eras Bold ITC" panose="020B0907030504020204" pitchFamily="34" charset="0"/>
              </a:rPr>
              <a:t>Task-Based Learning </a:t>
            </a:r>
            <a:r>
              <a:rPr lang="en-US" sz="4000" dirty="0">
                <a:solidFill>
                  <a:schemeClr val="accent3">
                    <a:lumMod val="75000"/>
                  </a:schemeClr>
                </a:solidFill>
                <a:latin typeface="Eras Bold ITC" panose="020B0907030504020204" pitchFamily="34" charset="0"/>
              </a:rPr>
              <a:t>focuses on the use of authentic language through meaningful tasks such as visiting the doctor or a telephone call. This method encourages meaningful communication and is </a:t>
            </a:r>
            <a:r>
              <a:rPr lang="en-US" sz="4000" dirty="0" smtClean="0">
                <a:solidFill>
                  <a:schemeClr val="accent3">
                    <a:lumMod val="75000"/>
                  </a:schemeClr>
                </a:solidFill>
                <a:latin typeface="Eras Bold ITC" panose="020B0907030504020204" pitchFamily="34" charset="0"/>
              </a:rPr>
              <a:t>student-centered</a:t>
            </a:r>
            <a:r>
              <a:rPr lang="en-US" sz="4000" dirty="0">
                <a:solidFill>
                  <a:schemeClr val="accent3">
                    <a:lumMod val="75000"/>
                  </a:schemeClr>
                </a:solidFill>
                <a:latin typeface="Eras Bold ITC" panose="020B0907030504020204" pitchFamily="34" charset="0"/>
              </a:rPr>
              <a:t>.</a:t>
            </a:r>
            <a:endParaRPr lang="es-GT" sz="4000" dirty="0">
              <a:solidFill>
                <a:schemeClr val="accent3">
                  <a:lumMod val="75000"/>
                </a:schemeClr>
              </a:solidFill>
              <a:latin typeface="Eras Bold ITC" panose="020B0907030504020204" pitchFamily="34" charset="0"/>
            </a:endParaRPr>
          </a:p>
        </p:txBody>
      </p:sp>
    </p:spTree>
    <p:extLst>
      <p:ext uri="{BB962C8B-B14F-4D97-AF65-F5344CB8AC3E}">
        <p14:creationId xmlns:p14="http://schemas.microsoft.com/office/powerpoint/2010/main" val="38418803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Gota">
  <a:themeElements>
    <a:clrScheme name="Got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TM04033925[[fn=Gota]]</Template>
  <TotalTime>0</TotalTime>
  <Words>252</Words>
  <Application>Microsoft Office PowerPoint</Application>
  <PresentationFormat>Panorámica</PresentationFormat>
  <Paragraphs>13</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Eras Bold ITC</vt:lpstr>
      <vt:lpstr>Tw Cen MT</vt:lpstr>
      <vt:lpstr>Gota</vt:lpstr>
      <vt:lpstr>      LEARNING METHODS</vt:lpstr>
      <vt:lpstr>Grammar-translation</vt:lpstr>
      <vt:lpstr>Audio-lingualism</vt:lpstr>
      <vt:lpstr>PPP</vt:lpstr>
      <vt:lpstr>CLT</vt:lpstr>
      <vt:lpstr>Task-Based Learning (TBL)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LEARNING METHODS</dc:title>
  <dc:creator>Usuario</dc:creator>
  <cp:lastModifiedBy>Usuario</cp:lastModifiedBy>
  <cp:revision>1</cp:revision>
  <dcterms:created xsi:type="dcterms:W3CDTF">2015-05-21T23:41:03Z</dcterms:created>
  <dcterms:modified xsi:type="dcterms:W3CDTF">2015-05-21T23:41:44Z</dcterms:modified>
</cp:coreProperties>
</file>