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43"/>
  </p:notesMasterIdLst>
  <p:sldIdLst>
    <p:sldId id="256" r:id="rId2"/>
    <p:sldId id="299" r:id="rId3"/>
    <p:sldId id="300" r:id="rId4"/>
    <p:sldId id="304" r:id="rId5"/>
    <p:sldId id="303" r:id="rId6"/>
    <p:sldId id="258" r:id="rId7"/>
    <p:sldId id="260" r:id="rId8"/>
    <p:sldId id="261" r:id="rId9"/>
    <p:sldId id="262" r:id="rId10"/>
    <p:sldId id="264" r:id="rId11"/>
    <p:sldId id="306" r:id="rId12"/>
    <p:sldId id="280" r:id="rId13"/>
    <p:sldId id="281" r:id="rId14"/>
    <p:sldId id="307" r:id="rId15"/>
    <p:sldId id="308" r:id="rId16"/>
    <p:sldId id="317" r:id="rId17"/>
    <p:sldId id="274" r:id="rId18"/>
    <p:sldId id="283" r:id="rId19"/>
    <p:sldId id="275" r:id="rId20"/>
    <p:sldId id="276" r:id="rId21"/>
    <p:sldId id="310" r:id="rId22"/>
    <p:sldId id="309" r:id="rId23"/>
    <p:sldId id="311" r:id="rId24"/>
    <p:sldId id="277" r:id="rId25"/>
    <p:sldId id="278" r:id="rId26"/>
    <p:sldId id="279" r:id="rId27"/>
    <p:sldId id="284" r:id="rId28"/>
    <p:sldId id="312" r:id="rId29"/>
    <p:sldId id="318" r:id="rId30"/>
    <p:sldId id="267" r:id="rId31"/>
    <p:sldId id="313" r:id="rId32"/>
    <p:sldId id="314" r:id="rId33"/>
    <p:sldId id="315" r:id="rId34"/>
    <p:sldId id="268" r:id="rId35"/>
    <p:sldId id="316" r:id="rId36"/>
    <p:sldId id="269" r:id="rId37"/>
    <p:sldId id="270" r:id="rId38"/>
    <p:sldId id="271" r:id="rId39"/>
    <p:sldId id="287" r:id="rId40"/>
    <p:sldId id="290" r:id="rId41"/>
    <p:sldId id="302" r:id="rId4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8961D15-8615-4C0B-8970-EC0AF2350C57}" type="slidenum">
              <a:rPr lang="es-ES"/>
              <a:pPr>
                <a:defRPr/>
              </a:pPr>
              <a:t>‹Nº›</a:t>
            </a:fld>
            <a:endParaRPr lang="es-ES"/>
          </a:p>
        </p:txBody>
      </p:sp>
    </p:spTree>
    <p:extLst>
      <p:ext uri="{BB962C8B-B14F-4D97-AF65-F5344CB8AC3E}">
        <p14:creationId xmlns:p14="http://schemas.microsoft.com/office/powerpoint/2010/main" val="3677008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AA7AAE4-F3B7-4E1A-8981-FB5FFCB5C18A}" type="slidenum">
              <a:rPr lang="es-ES" smtClean="0"/>
              <a:pPr/>
              <a:t>6</a:t>
            </a:fld>
            <a:endParaRPr lang="es-E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3928210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ACA1E4A-8444-423E-AEC1-DB9390EF3549}" type="slidenum">
              <a:rPr lang="es-ES" smtClean="0"/>
              <a:pPr/>
              <a:t>20</a:t>
            </a:fld>
            <a:endParaRPr lang="es-E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3680463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6938180E-FFF0-4573-9792-DD9C163B65D1}" type="slidenum">
              <a:rPr lang="es-ES" smtClean="0"/>
              <a:pPr/>
              <a:t>24</a:t>
            </a:fld>
            <a:endParaRPr lang="es-E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p:spPr>
        <p:txBody>
          <a:bodyPr/>
          <a:lstStyle/>
          <a:p>
            <a:pPr eaLnBrk="1" hangingPunct="1"/>
            <a:r>
              <a:rPr lang="en-US" smtClean="0"/>
              <a:t>An example of a powerful concept is addition.  Instead of drilling facts </a:t>
            </a:r>
          </a:p>
          <a:p>
            <a:pPr eaLnBrk="1" hangingPunct="1"/>
            <a:endParaRPr lang="en-US" smtClean="0"/>
          </a:p>
          <a:p>
            <a:pPr eaLnBrk="1" hangingPunct="1"/>
            <a:r>
              <a:rPr lang="en-US" smtClean="0"/>
              <a:t>1 + 1 = 2</a:t>
            </a:r>
          </a:p>
          <a:p>
            <a:pPr eaLnBrk="1" hangingPunct="1"/>
            <a:r>
              <a:rPr lang="en-US" smtClean="0"/>
              <a:t>1 + 2 = 3</a:t>
            </a:r>
          </a:p>
          <a:p>
            <a:pPr eaLnBrk="1" hangingPunct="1"/>
            <a:endParaRPr lang="en-US" smtClean="0"/>
          </a:p>
          <a:p>
            <a:pPr eaLnBrk="1" hangingPunct="1"/>
            <a:r>
              <a:rPr lang="en-US" smtClean="0"/>
              <a:t>into people’s heads, teach them the CONCEPT of addition.</a:t>
            </a:r>
          </a:p>
        </p:txBody>
      </p:sp>
    </p:spTree>
    <p:extLst>
      <p:ext uri="{BB962C8B-B14F-4D97-AF65-F5344CB8AC3E}">
        <p14:creationId xmlns:p14="http://schemas.microsoft.com/office/powerpoint/2010/main" val="1127046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9090635-E39E-4439-B672-AC81B012D080}" type="slidenum">
              <a:rPr lang="es-ES" smtClean="0"/>
              <a:pPr/>
              <a:t>25</a:t>
            </a:fld>
            <a:endParaRPr lang="es-E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p:spPr>
        <p:txBody>
          <a:bodyPr/>
          <a:lstStyle/>
          <a:p>
            <a:pPr eaLnBrk="1" hangingPunct="1"/>
            <a:r>
              <a:rPr lang="en-US" smtClean="0"/>
              <a:t>New material is related to something they already know!</a:t>
            </a:r>
          </a:p>
        </p:txBody>
      </p:sp>
    </p:spTree>
    <p:extLst>
      <p:ext uri="{BB962C8B-B14F-4D97-AF65-F5344CB8AC3E}">
        <p14:creationId xmlns:p14="http://schemas.microsoft.com/office/powerpoint/2010/main" val="2720950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2DE050D-E7C6-45ED-BAFF-B7DAAF849B71}" type="slidenum">
              <a:rPr lang="es-ES" smtClean="0"/>
              <a:pPr/>
              <a:t>26</a:t>
            </a:fld>
            <a:endParaRPr lang="es-E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14400" y="4343400"/>
            <a:ext cx="5029200" cy="4114800"/>
          </a:xfrm>
          <a:noFill/>
          <a:ln/>
        </p:spPr>
        <p:txBody>
          <a:bodyPr/>
          <a:lstStyle/>
          <a:p>
            <a:pPr eaLnBrk="1" hangingPunct="1"/>
            <a:r>
              <a:rPr lang="en-US" smtClean="0"/>
              <a:t>.</a:t>
            </a:r>
          </a:p>
        </p:txBody>
      </p:sp>
    </p:spTree>
    <p:extLst>
      <p:ext uri="{BB962C8B-B14F-4D97-AF65-F5344CB8AC3E}">
        <p14:creationId xmlns:p14="http://schemas.microsoft.com/office/powerpoint/2010/main" val="3980803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3B564851-163D-40AA-8D18-B7AC7DDCC5AA}" type="slidenum">
              <a:rPr lang="es-ES" smtClean="0"/>
              <a:pPr/>
              <a:t>27</a:t>
            </a:fld>
            <a:endParaRPr lang="es-E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mtClean="0"/>
              <a:t>Staged scaffolding: not based on ability or experience…based on developmental stage (age most predominantly)</a:t>
            </a:r>
          </a:p>
        </p:txBody>
      </p:sp>
    </p:spTree>
    <p:extLst>
      <p:ext uri="{BB962C8B-B14F-4D97-AF65-F5344CB8AC3E}">
        <p14:creationId xmlns:p14="http://schemas.microsoft.com/office/powerpoint/2010/main" val="1175011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C4FE32B1-0B01-49A2-B80D-816E87BB1A4F}" type="slidenum">
              <a:rPr lang="es-ES" smtClean="0"/>
              <a:pPr/>
              <a:t>30</a:t>
            </a:fld>
            <a:endParaRPr lang="es-E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1716185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903FDF3-9F5D-42D8-9B85-4CD6335C06BF}" type="slidenum">
              <a:rPr lang="es-ES" smtClean="0"/>
              <a:pPr/>
              <a:t>34</a:t>
            </a:fld>
            <a:endParaRPr lang="es-E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2978271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EBA4368-3785-46E5-AC12-F12F3A7CA157}" type="slidenum">
              <a:rPr lang="es-ES" smtClean="0"/>
              <a:pPr/>
              <a:t>36</a:t>
            </a:fld>
            <a:endParaRPr lang="es-E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721088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5095844-2385-4A32-8436-7F8142DF7AA6}" type="slidenum">
              <a:rPr lang="es-ES" smtClean="0"/>
              <a:pPr/>
              <a:t>37</a:t>
            </a:fld>
            <a:endParaRPr lang="es-E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13552365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EE28A74-8602-4D5C-8518-3705AABDA105}" type="slidenum">
              <a:rPr lang="es-ES" smtClean="0"/>
              <a:pPr/>
              <a:t>38</a:t>
            </a:fld>
            <a:endParaRPr lang="es-E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220152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AC90638-D326-4600-B0AC-43B28ED63B25}" type="slidenum">
              <a:rPr lang="es-ES" smtClean="0"/>
              <a:pPr/>
              <a:t>7</a:t>
            </a:fld>
            <a:endParaRPr lang="es-E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2800718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4EBCE10-CBD4-46E5-A189-0CDE66402516}" type="slidenum">
              <a:rPr lang="es-ES" smtClean="0"/>
              <a:pPr/>
              <a:t>8</a:t>
            </a:fld>
            <a:endParaRPr lang="es-E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2931882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7306497-35D7-47CD-9ABC-7B2EAEAE3315}" type="slidenum">
              <a:rPr lang="es-ES" smtClean="0"/>
              <a:pPr/>
              <a:t>9</a:t>
            </a:fld>
            <a:endParaRPr lang="es-E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p:spPr>
        <p:txBody>
          <a:bodyPr/>
          <a:lstStyle/>
          <a:p>
            <a:pPr eaLnBrk="1" hangingPunct="1"/>
            <a:r>
              <a:rPr lang="en-US" smtClean="0"/>
              <a:t>First Order Classical Conditioning:</a:t>
            </a:r>
          </a:p>
          <a:p>
            <a:pPr eaLnBrk="1" hangingPunct="1"/>
            <a:endParaRPr lang="en-US" smtClean="0"/>
          </a:p>
          <a:p>
            <a:pPr eaLnBrk="1" hangingPunct="1"/>
            <a:r>
              <a:rPr lang="en-US" smtClean="0"/>
              <a:t>S = Stimulus	(bell)</a:t>
            </a:r>
          </a:p>
          <a:p>
            <a:pPr eaLnBrk="1" hangingPunct="1"/>
            <a:r>
              <a:rPr lang="en-US" smtClean="0"/>
              <a:t>US = Unconditioned Stimulus (food)</a:t>
            </a:r>
          </a:p>
          <a:p>
            <a:pPr eaLnBrk="1" hangingPunct="1"/>
            <a:r>
              <a:rPr lang="en-US" smtClean="0"/>
              <a:t>UR = Unconditioned Response (saliva)</a:t>
            </a:r>
          </a:p>
          <a:p>
            <a:pPr eaLnBrk="1" hangingPunct="1"/>
            <a:r>
              <a:rPr lang="en-US" smtClean="0"/>
              <a:t>CS = Conditioned Stimulus (bell)</a:t>
            </a:r>
          </a:p>
          <a:p>
            <a:pPr eaLnBrk="1" hangingPunct="1"/>
            <a:r>
              <a:rPr lang="en-US" smtClean="0"/>
              <a:t>CR = Conditioned Reponse (saliva)</a:t>
            </a:r>
          </a:p>
        </p:txBody>
      </p:sp>
    </p:spTree>
    <p:extLst>
      <p:ext uri="{BB962C8B-B14F-4D97-AF65-F5344CB8AC3E}">
        <p14:creationId xmlns:p14="http://schemas.microsoft.com/office/powerpoint/2010/main" val="3520444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0E87334-48CA-4498-99BA-2001338F8DE6}" type="slidenum">
              <a:rPr lang="es-ES" smtClean="0"/>
              <a:pPr/>
              <a:t>10</a:t>
            </a:fld>
            <a:endParaRPr lang="es-E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1330324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C5A744A-88A3-4803-A829-0273B7A49D99}" type="slidenum">
              <a:rPr lang="es-ES" smtClean="0"/>
              <a:pPr/>
              <a:t>12</a:t>
            </a:fld>
            <a:endParaRPr lang="es-E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Biological basis for learning – you have it or you don’t…it’s a thing you inherit </a:t>
            </a:r>
          </a:p>
        </p:txBody>
      </p:sp>
    </p:spTree>
    <p:extLst>
      <p:ext uri="{BB962C8B-B14F-4D97-AF65-F5344CB8AC3E}">
        <p14:creationId xmlns:p14="http://schemas.microsoft.com/office/powerpoint/2010/main" val="99430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8EBD551-5EAF-4C20-A4A1-CF0AB1FCCE85}" type="slidenum">
              <a:rPr lang="es-ES" smtClean="0"/>
              <a:pPr/>
              <a:t>17</a:t>
            </a:fld>
            <a:endParaRPr lang="es-E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3959395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AC619FB-4CEE-46AE-B8AC-38FE9E729625}" type="slidenum">
              <a:rPr lang="es-ES" smtClean="0"/>
              <a:pPr/>
              <a:t>18</a:t>
            </a:fld>
            <a:endParaRPr lang="es-E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t>Grew in response to Behaviorism in an effort to better understand the mental processes behind learning</a:t>
            </a:r>
          </a:p>
          <a:p>
            <a:pPr eaLnBrk="1" hangingPunct="1"/>
            <a:endParaRPr lang="en-US" smtClean="0"/>
          </a:p>
        </p:txBody>
      </p:sp>
    </p:spTree>
    <p:extLst>
      <p:ext uri="{BB962C8B-B14F-4D97-AF65-F5344CB8AC3E}">
        <p14:creationId xmlns:p14="http://schemas.microsoft.com/office/powerpoint/2010/main" val="161244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B96F8EC-3712-4D7B-95A5-9EA55C297277}" type="slidenum">
              <a:rPr lang="es-ES" smtClean="0"/>
              <a:pPr/>
              <a:t>19</a:t>
            </a:fld>
            <a:endParaRPr lang="es-E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p>
        </p:txBody>
      </p:sp>
    </p:spTree>
    <p:extLst>
      <p:ext uri="{BB962C8B-B14F-4D97-AF65-F5344CB8AC3E}">
        <p14:creationId xmlns:p14="http://schemas.microsoft.com/office/powerpoint/2010/main" val="1617234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3676669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384913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9347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420264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8760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3789423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4045608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4127024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377494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40330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450480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181977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1189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98275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137520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245001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ADC0A68A-4D54-4D15-A007-F9729E7BFEB2}" type="slidenum">
              <a:rPr lang="es-ES" smtClean="0"/>
              <a:pPr>
                <a:defRPr/>
              </a:pPr>
              <a:t>‹Nº›</a:t>
            </a:fld>
            <a:endParaRPr lang="es-ES"/>
          </a:p>
        </p:txBody>
      </p:sp>
    </p:spTree>
    <p:extLst>
      <p:ext uri="{BB962C8B-B14F-4D97-AF65-F5344CB8AC3E}">
        <p14:creationId xmlns:p14="http://schemas.microsoft.com/office/powerpoint/2010/main" val="134651991"/>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hyperlink" Target="http://youtu.be/_Sy8n5DRa7A" TargetMode="External"/><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0.w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emf"/><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emf"/><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www.youtube.com/watch?v=gugvpoU2Ewo"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emf"/><Relationship Id="rId5" Type="http://schemas.openxmlformats.org/officeDocument/2006/relationships/oleObject" Target="../embeddings/oleObject9.bin"/><Relationship Id="rId4" Type="http://schemas.openxmlformats.org/officeDocument/2006/relationships/audio" Target="../media/audio1.wav"/></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0.bin"/><Relationship Id="rId4" Type="http://schemas.openxmlformats.org/officeDocument/2006/relationships/audio" Target="../media/audio3.wav"/></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1.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4.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s-ES" smtClean="0"/>
              <a:t>Theories of learning</a:t>
            </a:r>
          </a:p>
        </p:txBody>
      </p:sp>
      <p:sp>
        <p:nvSpPr>
          <p:cNvPr id="14339" name="Subtitle 3"/>
          <p:cNvSpPr>
            <a:spLocks noGrp="1"/>
          </p:cNvSpPr>
          <p:nvPr>
            <p:ph type="subTitle" idx="1"/>
          </p:nvPr>
        </p:nvSpPr>
        <p:spPr>
          <a:xfrm>
            <a:off x="1371600" y="4797425"/>
            <a:ext cx="6400800" cy="809625"/>
          </a:xfrm>
        </p:spPr>
        <p:txBody>
          <a:bodyPr/>
          <a:lstStyle/>
          <a:p>
            <a:r>
              <a:rPr lang="es-ES" smtClean="0"/>
              <a:t>March 01,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t>Behaviorism</a:t>
            </a:r>
          </a:p>
        </p:txBody>
      </p:sp>
      <p:sp>
        <p:nvSpPr>
          <p:cNvPr id="32771" name="Rectangle 3"/>
          <p:cNvSpPr>
            <a:spLocks noGrp="1" noChangeArrowheads="1"/>
          </p:cNvSpPr>
          <p:nvPr>
            <p:ph idx="1"/>
          </p:nvPr>
        </p:nvSpPr>
        <p:spPr/>
        <p:txBody>
          <a:bodyPr/>
          <a:lstStyle/>
          <a:p>
            <a:pPr eaLnBrk="1" hangingPunct="1">
              <a:buFont typeface="Wingdings" pitchFamily="2" charset="2"/>
              <a:buChar char="§"/>
            </a:pPr>
            <a:r>
              <a:rPr lang="en-US" dirty="0" smtClean="0"/>
              <a:t>        Operant Conditioning - Skinner</a:t>
            </a:r>
          </a:p>
          <a:p>
            <a:pPr eaLnBrk="1" hangingPunct="1"/>
            <a:endParaRPr lang="en-US" dirty="0" smtClean="0"/>
          </a:p>
        </p:txBody>
      </p:sp>
      <p:grpSp>
        <p:nvGrpSpPr>
          <p:cNvPr id="2" name="Group 4"/>
          <p:cNvGrpSpPr>
            <a:grpSpLocks/>
          </p:cNvGrpSpPr>
          <p:nvPr/>
        </p:nvGrpSpPr>
        <p:grpSpPr bwMode="auto">
          <a:xfrm>
            <a:off x="1763688" y="2564904"/>
            <a:ext cx="5486400" cy="3384376"/>
            <a:chOff x="1440" y="1680"/>
            <a:chExt cx="3456" cy="2448"/>
          </a:xfrm>
        </p:grpSpPr>
        <p:graphicFrame>
          <p:nvGraphicFramePr>
            <p:cNvPr id="3074" name="Object 5"/>
            <p:cNvGraphicFramePr>
              <a:graphicFrameLocks noChangeAspect="1"/>
            </p:cNvGraphicFramePr>
            <p:nvPr/>
          </p:nvGraphicFramePr>
          <p:xfrm>
            <a:off x="2256" y="2736"/>
            <a:ext cx="1392" cy="1392"/>
          </p:xfrm>
          <a:graphic>
            <a:graphicData uri="http://schemas.openxmlformats.org/presentationml/2006/ole">
              <mc:AlternateContent xmlns:mc="http://schemas.openxmlformats.org/markup-compatibility/2006">
                <mc:Choice xmlns:v="urn:schemas-microsoft-com:vml" Requires="v">
                  <p:oleObj spid="_x0000_s3077" name="Clip" r:id="rId4" imgW="3657600" imgH="3657600" progId="">
                    <p:embed/>
                  </p:oleObj>
                </mc:Choice>
                <mc:Fallback>
                  <p:oleObj name="Clip" r:id="rId4" imgW="3657600" imgH="3657600"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 y="2736"/>
                          <a:ext cx="1392" cy="13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Rectangle 6"/>
            <p:cNvSpPr>
              <a:spLocks noChangeArrowheads="1"/>
            </p:cNvSpPr>
            <p:nvPr/>
          </p:nvSpPr>
          <p:spPr bwMode="auto">
            <a:xfrm>
              <a:off x="1440" y="1680"/>
              <a:ext cx="3456" cy="2448"/>
            </a:xfrm>
            <a:prstGeom prst="rect">
              <a:avLst/>
            </a:prstGeom>
            <a:noFill/>
            <a:ln w="38100">
              <a:solidFill>
                <a:schemeClr val="accent2"/>
              </a:solidFill>
              <a:miter lim="800000"/>
              <a:headEnd/>
              <a:tailEnd type="none" w="lg" len="med"/>
            </a:ln>
          </p:spPr>
          <p:txBody>
            <a:bodyPr wrap="none" anchor="ctr">
              <a:spAutoFit/>
            </a:bodyPr>
            <a:lstStyle/>
            <a:p>
              <a:endParaRPr lang="es-ES"/>
            </a:p>
          </p:txBody>
        </p:sp>
        <p:sp>
          <p:nvSpPr>
            <p:cNvPr id="3079" name="Text Box 7"/>
            <p:cNvSpPr txBox="1">
              <a:spLocks noChangeArrowheads="1"/>
            </p:cNvSpPr>
            <p:nvPr/>
          </p:nvSpPr>
          <p:spPr bwMode="auto">
            <a:xfrm>
              <a:off x="1574" y="1836"/>
              <a:ext cx="2953" cy="1286"/>
            </a:xfrm>
            <a:prstGeom prst="rect">
              <a:avLst/>
            </a:prstGeom>
            <a:noFill/>
            <a:ln w="38100">
              <a:noFill/>
              <a:miter lim="800000"/>
              <a:headEnd/>
              <a:tailEnd type="none" w="lg" len="med"/>
            </a:ln>
          </p:spPr>
          <p:txBody>
            <a:bodyPr wrap="none">
              <a:spAutoFit/>
            </a:bodyPr>
            <a:lstStyle/>
            <a:p>
              <a:pPr eaLnBrk="0" hangingPunct="0"/>
              <a:r>
                <a:rPr lang="en-US" sz="3200">
                  <a:latin typeface="Times New Roman" pitchFamily="18" charset="0"/>
                </a:rPr>
                <a:t>The response is made first, </a:t>
              </a:r>
            </a:p>
            <a:p>
              <a:pPr eaLnBrk="0" hangingPunct="0"/>
              <a:r>
                <a:rPr lang="en-US" sz="3200">
                  <a:latin typeface="Times New Roman" pitchFamily="18" charset="0"/>
                </a:rPr>
                <a:t>then reinforcement follows.</a:t>
              </a:r>
            </a:p>
            <a:p>
              <a:pPr eaLnBrk="0" hangingPunct="0"/>
              <a:endParaRPr lang="en-US" sz="3200">
                <a:latin typeface="Times New Roman" pitchFamily="18" charset="0"/>
              </a:endParaRPr>
            </a:p>
            <a:p>
              <a:pPr eaLnBrk="0" hangingPunct="0"/>
              <a:endParaRPr lang="en-US" sz="3200">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ou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340768"/>
            <a:ext cx="8153400" cy="779363"/>
          </a:xfrm>
        </p:spPr>
        <p:txBody>
          <a:bodyPr>
            <a:normAutofit fontScale="90000"/>
          </a:bodyPr>
          <a:lstStyle/>
          <a:p>
            <a:r>
              <a:rPr lang="en-US" dirty="0" smtClean="0">
                <a:solidFill>
                  <a:srgbClr val="FFFF00"/>
                </a:solidFill>
              </a:rPr>
              <a:t/>
            </a:r>
            <a:br>
              <a:rPr lang="en-US" dirty="0" smtClean="0">
                <a:solidFill>
                  <a:srgbClr val="FFFF00"/>
                </a:solidFill>
              </a:rPr>
            </a:br>
            <a:r>
              <a:rPr lang="en-US" dirty="0" smtClean="0">
                <a:solidFill>
                  <a:srgbClr val="FFFF00"/>
                </a:solidFill>
              </a:rPr>
              <a:t>Operant behavior: occurs without an observable external stimulus </a:t>
            </a:r>
            <a:br>
              <a:rPr lang="en-US" dirty="0" smtClean="0">
                <a:solidFill>
                  <a:srgbClr val="FFFF00"/>
                </a:solidFill>
              </a:rPr>
            </a:br>
            <a:endParaRPr lang="es-ES" dirty="0"/>
          </a:p>
        </p:txBody>
      </p:sp>
      <p:pic>
        <p:nvPicPr>
          <p:cNvPr id="4" name="Content Placeholder 3" descr="C:\WINDOWS\Desktop\My Briefcase\opchamber.gif"/>
          <p:cNvPicPr>
            <a:picLocks noGrp="1" noChangeAspect="1" noChangeArrowheads="1"/>
          </p:cNvPicPr>
          <p:nvPr>
            <p:ph idx="1"/>
          </p:nvPr>
        </p:nvPicPr>
        <p:blipFill>
          <a:blip r:embed="rId2" cstate="print"/>
          <a:srcRect/>
          <a:stretch>
            <a:fillRect/>
          </a:stretch>
        </p:blipFill>
        <p:spPr bwMode="auto">
          <a:xfrm>
            <a:off x="1763688" y="2132856"/>
            <a:ext cx="5321002" cy="3643114"/>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288" y="0"/>
            <a:ext cx="8153400" cy="1143000"/>
          </a:xfrm>
        </p:spPr>
        <p:txBody>
          <a:bodyPr/>
          <a:lstStyle/>
          <a:p>
            <a:pPr eaLnBrk="1" hangingPunct="1"/>
            <a:r>
              <a:rPr lang="en-US" smtClean="0">
                <a:solidFill>
                  <a:schemeClr val="tx1"/>
                </a:solidFill>
              </a:rPr>
              <a:t>Behaviorism</a:t>
            </a:r>
          </a:p>
        </p:txBody>
      </p:sp>
      <p:sp>
        <p:nvSpPr>
          <p:cNvPr id="19459" name="Rectangle 3"/>
          <p:cNvSpPr>
            <a:spLocks noGrp="1" noChangeArrowheads="1"/>
          </p:cNvSpPr>
          <p:nvPr>
            <p:ph idx="1"/>
          </p:nvPr>
        </p:nvSpPr>
        <p:spPr>
          <a:xfrm>
            <a:off x="722313" y="1196975"/>
            <a:ext cx="8458200" cy="4530725"/>
          </a:xfrm>
        </p:spPr>
        <p:txBody>
          <a:bodyPr/>
          <a:lstStyle/>
          <a:p>
            <a:pPr eaLnBrk="1" hangingPunct="1">
              <a:lnSpc>
                <a:spcPct val="90000"/>
              </a:lnSpc>
            </a:pPr>
            <a:r>
              <a:rPr lang="en-US" smtClean="0"/>
              <a:t>Learning is defined by the outward expression of new behaviors</a:t>
            </a:r>
          </a:p>
          <a:p>
            <a:pPr eaLnBrk="1" hangingPunct="1">
              <a:lnSpc>
                <a:spcPct val="90000"/>
              </a:lnSpc>
              <a:buFont typeface="Wingdings" pitchFamily="2" charset="2"/>
              <a:buNone/>
            </a:pPr>
            <a:endParaRPr lang="en-US" sz="1300" smtClean="0"/>
          </a:p>
          <a:p>
            <a:pPr eaLnBrk="1" hangingPunct="1">
              <a:lnSpc>
                <a:spcPct val="90000"/>
              </a:lnSpc>
            </a:pPr>
            <a:r>
              <a:rPr lang="en-US" smtClean="0"/>
              <a:t>Focuses solely on observable behaviors</a:t>
            </a:r>
          </a:p>
          <a:p>
            <a:pPr eaLnBrk="1" hangingPunct="1">
              <a:lnSpc>
                <a:spcPct val="90000"/>
              </a:lnSpc>
              <a:buFont typeface="Wingdings" pitchFamily="2" charset="2"/>
              <a:buNone/>
            </a:pPr>
            <a:endParaRPr lang="en-US" sz="1300" smtClean="0"/>
          </a:p>
          <a:p>
            <a:pPr eaLnBrk="1" hangingPunct="1">
              <a:lnSpc>
                <a:spcPct val="90000"/>
              </a:lnSpc>
            </a:pPr>
            <a:r>
              <a:rPr lang="en-US" smtClean="0"/>
              <a:t>A biological basis for learning </a:t>
            </a:r>
          </a:p>
          <a:p>
            <a:pPr eaLnBrk="1" hangingPunct="1">
              <a:lnSpc>
                <a:spcPct val="90000"/>
              </a:lnSpc>
              <a:buFont typeface="Wingdings" pitchFamily="2" charset="2"/>
              <a:buNone/>
            </a:pPr>
            <a:endParaRPr lang="en-US" sz="1300" smtClean="0"/>
          </a:p>
          <a:p>
            <a:pPr eaLnBrk="1" hangingPunct="1">
              <a:lnSpc>
                <a:spcPct val="90000"/>
              </a:lnSpc>
            </a:pPr>
            <a:r>
              <a:rPr lang="en-US" smtClean="0"/>
              <a:t>Learning is context-independent</a:t>
            </a:r>
          </a:p>
          <a:p>
            <a:pPr eaLnBrk="1" hangingPunct="1">
              <a:lnSpc>
                <a:spcPct val="90000"/>
              </a:lnSpc>
              <a:buFont typeface="Wingdings" pitchFamily="2" charset="2"/>
              <a:buNone/>
            </a:pPr>
            <a:endParaRPr lang="en-US" sz="1300" smtClean="0"/>
          </a:p>
          <a:p>
            <a:pPr eaLnBrk="1" hangingPunct="1">
              <a:lnSpc>
                <a:spcPct val="90000"/>
              </a:lnSpc>
            </a:pPr>
            <a:r>
              <a:rPr lang="en-US" smtClean="0"/>
              <a:t>Classical &amp; Operant Conditioning</a:t>
            </a:r>
          </a:p>
          <a:p>
            <a:pPr lvl="1" eaLnBrk="1" hangingPunct="1">
              <a:lnSpc>
                <a:spcPct val="90000"/>
              </a:lnSpc>
            </a:pPr>
            <a:r>
              <a:rPr lang="en-US" smtClean="0"/>
              <a:t>Reflexes (Pavlov’s Dogs)</a:t>
            </a:r>
          </a:p>
          <a:p>
            <a:pPr lvl="1" eaLnBrk="1" hangingPunct="1">
              <a:lnSpc>
                <a:spcPct val="90000"/>
              </a:lnSpc>
            </a:pPr>
            <a:r>
              <a:rPr lang="en-US" smtClean="0"/>
              <a:t>Feedback/Reinforcement (Skinner’s Pigeon Box)</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473075"/>
            <a:ext cx="8153400" cy="939701"/>
          </a:xfrm>
        </p:spPr>
        <p:txBody>
          <a:bodyPr/>
          <a:lstStyle/>
          <a:p>
            <a:pPr algn="ctr" eaLnBrk="1" hangingPunct="1"/>
            <a:r>
              <a:rPr lang="en-US" dirty="0" smtClean="0">
                <a:solidFill>
                  <a:schemeClr val="tx1"/>
                </a:solidFill>
              </a:rPr>
              <a:t>Behaviorism in the Classroom</a:t>
            </a:r>
          </a:p>
        </p:txBody>
      </p:sp>
      <p:sp>
        <p:nvSpPr>
          <p:cNvPr id="20483" name="Rectangle 3"/>
          <p:cNvSpPr>
            <a:spLocks noGrp="1" noChangeArrowheads="1"/>
          </p:cNvSpPr>
          <p:nvPr>
            <p:ph idx="1"/>
          </p:nvPr>
        </p:nvSpPr>
        <p:spPr>
          <a:xfrm>
            <a:off x="457200" y="1600200"/>
            <a:ext cx="3657600" cy="4648200"/>
          </a:xfrm>
        </p:spPr>
        <p:txBody>
          <a:bodyPr/>
          <a:lstStyle/>
          <a:p>
            <a:pPr eaLnBrk="1" hangingPunct="1"/>
            <a:r>
              <a:rPr lang="en-US" smtClean="0"/>
              <a:t>Rewards and punishments</a:t>
            </a:r>
          </a:p>
          <a:p>
            <a:pPr eaLnBrk="1" hangingPunct="1">
              <a:buFont typeface="Wingdings" pitchFamily="2" charset="2"/>
              <a:buNone/>
            </a:pPr>
            <a:endParaRPr lang="en-US" sz="1100" smtClean="0"/>
          </a:p>
          <a:p>
            <a:pPr eaLnBrk="1" hangingPunct="1"/>
            <a:r>
              <a:rPr lang="en-US" smtClean="0"/>
              <a:t>Responsibility for student learning rests squarely with the teacher</a:t>
            </a:r>
          </a:p>
          <a:p>
            <a:pPr eaLnBrk="1" hangingPunct="1">
              <a:buFont typeface="Wingdings" pitchFamily="2" charset="2"/>
              <a:buNone/>
            </a:pPr>
            <a:endParaRPr lang="en-US" sz="1100" smtClean="0"/>
          </a:p>
          <a:p>
            <a:pPr eaLnBrk="1" hangingPunct="1"/>
            <a:r>
              <a:rPr lang="en-US" smtClean="0"/>
              <a:t>Lecture-based, highly structured</a:t>
            </a:r>
          </a:p>
        </p:txBody>
      </p:sp>
      <p:pic>
        <p:nvPicPr>
          <p:cNvPr id="20484" name="Picture 4" descr="classroom"/>
          <p:cNvPicPr>
            <a:picLocks noChangeAspect="1" noChangeArrowheads="1"/>
          </p:cNvPicPr>
          <p:nvPr/>
        </p:nvPicPr>
        <p:blipFill>
          <a:blip r:embed="rId2" cstate="print"/>
          <a:srcRect/>
          <a:stretch>
            <a:fillRect/>
          </a:stretch>
        </p:blipFill>
        <p:spPr bwMode="auto">
          <a:xfrm>
            <a:off x="4267200" y="1676400"/>
            <a:ext cx="4572000" cy="3287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t_cartoon.jpg                                                0006D662Macintosh HD                   ABA78158:"/>
          <p:cNvPicPr>
            <a:picLocks noChangeAspect="1" noChangeArrowheads="1"/>
          </p:cNvPicPr>
          <p:nvPr/>
        </p:nvPicPr>
        <p:blipFill>
          <a:blip r:embed="rId2" cstate="print"/>
          <a:srcRect/>
          <a:stretch>
            <a:fillRect/>
          </a:stretch>
        </p:blipFill>
        <p:spPr bwMode="auto">
          <a:xfrm>
            <a:off x="990600" y="609600"/>
            <a:ext cx="7086600" cy="541168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aywhat.gif                                                    0006D662Macintosh HD                   ABA78158:"/>
          <p:cNvPicPr>
            <a:picLocks noChangeAspect="1" noChangeArrowheads="1"/>
          </p:cNvPicPr>
          <p:nvPr/>
        </p:nvPicPr>
        <p:blipFill>
          <a:blip r:embed="rId2" cstate="print"/>
          <a:srcRect/>
          <a:stretch>
            <a:fillRect/>
          </a:stretch>
        </p:blipFill>
        <p:spPr bwMode="auto">
          <a:xfrm>
            <a:off x="838200" y="457200"/>
            <a:ext cx="7620000" cy="542007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4365104"/>
            <a:ext cx="6408712" cy="369332"/>
          </a:xfrm>
          <a:prstGeom prst="rect">
            <a:avLst/>
          </a:prstGeom>
        </p:spPr>
        <p:txBody>
          <a:bodyPr wrap="square">
            <a:spAutoFit/>
          </a:bodyPr>
          <a:lstStyle/>
          <a:p>
            <a:r>
              <a:rPr lang="es-ES" dirty="0" smtClean="0"/>
              <a:t>http://www.youtube.com/watch?v=RU0zEGWp56Y</a:t>
            </a:r>
            <a:endParaRPr lang="es-ES" dirty="0"/>
          </a:p>
        </p:txBody>
      </p:sp>
      <p:sp>
        <p:nvSpPr>
          <p:cNvPr id="3" name="Title 2"/>
          <p:cNvSpPr>
            <a:spLocks noGrp="1"/>
          </p:cNvSpPr>
          <p:nvPr>
            <p:ph type="ctrTitle"/>
          </p:nvPr>
        </p:nvSpPr>
        <p:spPr>
          <a:xfrm>
            <a:off x="1219200" y="838200"/>
            <a:ext cx="6781800" cy="2158752"/>
          </a:xfrm>
        </p:spPr>
        <p:txBody>
          <a:bodyPr/>
          <a:lstStyle/>
          <a:p>
            <a:r>
              <a:rPr lang="es-ES" dirty="0" smtClean="0"/>
              <a:t>BEHAVIORISM </a:t>
            </a:r>
            <a:r>
              <a:rPr lang="es-ES" sz="3200" dirty="0" err="1" smtClean="0"/>
              <a:t>Summary</a:t>
            </a:r>
            <a:endParaRPr lang="es-E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Learning Theory</a:t>
            </a:r>
          </a:p>
        </p:txBody>
      </p:sp>
      <p:sp>
        <p:nvSpPr>
          <p:cNvPr id="4100" name="Rectangle 3"/>
          <p:cNvSpPr>
            <a:spLocks noGrp="1" noChangeArrowheads="1"/>
          </p:cNvSpPr>
          <p:nvPr>
            <p:ph idx="1"/>
          </p:nvPr>
        </p:nvSpPr>
        <p:spPr>
          <a:xfrm>
            <a:off x="1331640" y="2276872"/>
            <a:ext cx="6554788" cy="1870075"/>
          </a:xfrm>
        </p:spPr>
        <p:txBody>
          <a:bodyPr>
            <a:normAutofit fontScale="92500" lnSpcReduction="10000"/>
          </a:bodyPr>
          <a:lstStyle/>
          <a:p>
            <a:pPr eaLnBrk="1" hangingPunct="1">
              <a:buFont typeface="Wingdings" pitchFamily="2" charset="2"/>
              <a:buChar char="§"/>
            </a:pPr>
            <a:r>
              <a:rPr lang="en-US" sz="4000" b="1" dirty="0" smtClean="0">
                <a:solidFill>
                  <a:srgbClr val="FF3300"/>
                </a:solidFill>
              </a:rPr>
              <a:t>Behaviorism</a:t>
            </a:r>
          </a:p>
          <a:p>
            <a:pPr eaLnBrk="1" hangingPunct="1">
              <a:buFont typeface="Wingdings" pitchFamily="2" charset="2"/>
              <a:buChar char="§"/>
            </a:pPr>
            <a:r>
              <a:rPr lang="en-US" sz="4000" b="1" dirty="0" smtClean="0"/>
              <a:t>Cognitive Learning Theory</a:t>
            </a:r>
          </a:p>
          <a:p>
            <a:pPr eaLnBrk="1" hangingPunct="1">
              <a:buFont typeface="Wingdings" pitchFamily="2" charset="2"/>
              <a:buChar char="§"/>
            </a:pPr>
            <a:r>
              <a:rPr lang="en-US" sz="4000" b="1" dirty="0" smtClean="0">
                <a:solidFill>
                  <a:srgbClr val="FF0000"/>
                </a:solidFill>
              </a:rPr>
              <a:t>Social Learning Theory</a:t>
            </a:r>
          </a:p>
        </p:txBody>
      </p:sp>
    </p:spTree>
  </p:cSld>
  <p:clrMapOvr>
    <a:masterClrMapping/>
  </p:clrMapOvr>
  <p:transition spd="slow">
    <p:sndAc>
      <p:stSnd>
        <p:snd r:embed="rId3"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552" y="188640"/>
            <a:ext cx="8153400" cy="1143000"/>
          </a:xfrm>
        </p:spPr>
        <p:txBody>
          <a:bodyPr/>
          <a:lstStyle/>
          <a:p>
            <a:pPr algn="ctr" eaLnBrk="1" hangingPunct="1"/>
            <a:r>
              <a:rPr lang="en-US" smtClean="0">
                <a:solidFill>
                  <a:schemeClr val="tx1"/>
                </a:solidFill>
              </a:rPr>
              <a:t>Cognitivism</a:t>
            </a:r>
          </a:p>
        </p:txBody>
      </p:sp>
      <p:sp>
        <p:nvSpPr>
          <p:cNvPr id="22531" name="Rectangle 3"/>
          <p:cNvSpPr>
            <a:spLocks noGrp="1" noChangeArrowheads="1"/>
          </p:cNvSpPr>
          <p:nvPr>
            <p:ph idx="1"/>
          </p:nvPr>
        </p:nvSpPr>
        <p:spPr>
          <a:xfrm>
            <a:off x="467544" y="1844824"/>
            <a:ext cx="8382000" cy="4530725"/>
          </a:xfrm>
        </p:spPr>
        <p:txBody>
          <a:bodyPr/>
          <a:lstStyle/>
          <a:p>
            <a:pPr eaLnBrk="1" hangingPunct="1"/>
            <a:r>
              <a:rPr lang="en-US" dirty="0" smtClean="0"/>
              <a:t>Grew in response to Behaviorism</a:t>
            </a:r>
          </a:p>
          <a:p>
            <a:pPr eaLnBrk="1" hangingPunct="1">
              <a:buFont typeface="Wingdings" pitchFamily="2" charset="2"/>
              <a:buNone/>
            </a:pPr>
            <a:endParaRPr lang="en-US" sz="1100" dirty="0" smtClean="0"/>
          </a:p>
          <a:p>
            <a:pPr eaLnBrk="1" hangingPunct="1"/>
            <a:r>
              <a:rPr lang="en-US" dirty="0" smtClean="0"/>
              <a:t>Knowledge is stored cognitively as symbols</a:t>
            </a:r>
          </a:p>
          <a:p>
            <a:pPr eaLnBrk="1" hangingPunct="1">
              <a:buFont typeface="Wingdings" pitchFamily="2" charset="2"/>
              <a:buNone/>
            </a:pPr>
            <a:endParaRPr lang="en-US" sz="1100" dirty="0" smtClean="0"/>
          </a:p>
          <a:p>
            <a:pPr eaLnBrk="1" hangingPunct="1"/>
            <a:r>
              <a:rPr lang="en-US" dirty="0" smtClean="0"/>
              <a:t>Learning is the process of connecting symbols in a meaningful &amp; memorable way</a:t>
            </a:r>
          </a:p>
          <a:p>
            <a:pPr eaLnBrk="1" hangingPunct="1">
              <a:buFont typeface="Wingdings" pitchFamily="2" charset="2"/>
              <a:buNone/>
            </a:pPr>
            <a:endParaRPr lang="en-US" sz="1100" dirty="0" smtClean="0"/>
          </a:p>
          <a:p>
            <a:pPr eaLnBrk="1" hangingPunct="1"/>
            <a:r>
              <a:rPr lang="en-US" dirty="0" smtClean="0"/>
              <a:t>Studies focused on the mental processes that facilitate symbol connection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99592" y="1052736"/>
            <a:ext cx="7128792" cy="939701"/>
          </a:xfrm>
        </p:spPr>
        <p:txBody>
          <a:bodyPr>
            <a:normAutofit fontScale="90000"/>
          </a:bodyPr>
          <a:lstStyle/>
          <a:p>
            <a:pPr algn="r" eaLnBrk="1" hangingPunct="1"/>
            <a:r>
              <a:rPr lang="en-US" sz="3200" dirty="0" smtClean="0"/>
              <a:t>Cognitive Learning Theory is based on a number of theorists’ contributions:</a:t>
            </a:r>
            <a:br>
              <a:rPr lang="en-US" sz="3200" dirty="0" smtClean="0"/>
            </a:br>
            <a:endParaRPr lang="en-US" sz="3200" dirty="0" smtClean="0"/>
          </a:p>
        </p:txBody>
      </p:sp>
      <p:sp>
        <p:nvSpPr>
          <p:cNvPr id="55299" name="Rectangle 3"/>
          <p:cNvSpPr>
            <a:spLocks noGrp="1" noChangeArrowheads="1"/>
          </p:cNvSpPr>
          <p:nvPr>
            <p:ph idx="1"/>
          </p:nvPr>
        </p:nvSpPr>
        <p:spPr>
          <a:xfrm>
            <a:off x="3859213" y="2127250"/>
            <a:ext cx="4556125" cy="3665538"/>
          </a:xfrm>
        </p:spPr>
        <p:txBody>
          <a:bodyPr/>
          <a:lstStyle/>
          <a:p>
            <a:pPr eaLnBrk="1" hangingPunct="1">
              <a:buFont typeface="Wingdings" pitchFamily="2" charset="2"/>
              <a:buChar char="§"/>
            </a:pPr>
            <a:r>
              <a:rPr lang="en-US" dirty="0" smtClean="0"/>
              <a:t>Discovery Learning - Jerome Bruner</a:t>
            </a:r>
          </a:p>
          <a:p>
            <a:pPr eaLnBrk="1" hangingPunct="1">
              <a:buFont typeface="Wingdings" pitchFamily="2" charset="2"/>
              <a:buChar char="§"/>
            </a:pPr>
            <a:endParaRPr lang="en-US" dirty="0" smtClean="0"/>
          </a:p>
          <a:p>
            <a:pPr eaLnBrk="1" hangingPunct="1">
              <a:buFont typeface="Wingdings" pitchFamily="2" charset="2"/>
              <a:buChar char="§"/>
            </a:pPr>
            <a:r>
              <a:rPr lang="en-US" dirty="0" smtClean="0"/>
              <a:t>Meaningful Verbal Learning -            David </a:t>
            </a:r>
            <a:r>
              <a:rPr lang="en-US" dirty="0" err="1" smtClean="0"/>
              <a:t>Ausubel</a:t>
            </a:r>
            <a:endParaRPr lang="en-US" dirty="0" smtClean="0"/>
          </a:p>
          <a:p>
            <a:pPr eaLnBrk="1" hangingPunct="1">
              <a:buFont typeface="Wingdings" pitchFamily="2" charset="2"/>
              <a:buChar char="§"/>
            </a:pPr>
            <a:r>
              <a:rPr lang="en-US" sz="2000" dirty="0" smtClean="0">
                <a:latin typeface="+mn-lt"/>
                <a:hlinkClick r:id="rId5"/>
              </a:rPr>
              <a:t>http://youtu.be/_Sy8n5DRa7A</a:t>
            </a:r>
            <a:r>
              <a:rPr lang="en-US" sz="2000" dirty="0" smtClean="0">
                <a:latin typeface="+mn-lt"/>
              </a:rPr>
              <a:t> </a:t>
            </a:r>
          </a:p>
          <a:p>
            <a:pPr eaLnBrk="1" hangingPunct="1">
              <a:buFont typeface="Wingdings" pitchFamily="2" charset="2"/>
              <a:buChar char="§"/>
            </a:pPr>
            <a:endParaRPr lang="en-US" dirty="0" smtClean="0"/>
          </a:p>
        </p:txBody>
      </p:sp>
      <p:graphicFrame>
        <p:nvGraphicFramePr>
          <p:cNvPr id="55300" name="Object 4"/>
          <p:cNvGraphicFramePr>
            <a:graphicFrameLocks noChangeAspect="1"/>
          </p:cNvGraphicFramePr>
          <p:nvPr/>
        </p:nvGraphicFramePr>
        <p:xfrm>
          <a:off x="1066800" y="2209800"/>
          <a:ext cx="3195638" cy="3657600"/>
        </p:xfrm>
        <a:graphic>
          <a:graphicData uri="http://schemas.openxmlformats.org/presentationml/2006/ole">
            <mc:AlternateContent xmlns:mc="http://schemas.openxmlformats.org/markup-compatibility/2006">
              <mc:Choice xmlns:v="urn:schemas-microsoft-com:vml" Requires="v">
                <p:oleObj spid="_x0000_s5125" name="Clip" r:id="rId6" imgW="3195720" imgH="3657600" progId="">
                  <p:embed/>
                </p:oleObj>
              </mc:Choice>
              <mc:Fallback>
                <p:oleObj name="Clip" r:id="rId6" imgW="3195720" imgH="3657600"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2209800"/>
                        <a:ext cx="3195638"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ppt_x"/>
                                          </p:val>
                                        </p:tav>
                                        <p:tav tm="100000">
                                          <p:val>
                                            <p:strVal val="#ppt_x"/>
                                          </p:val>
                                        </p:tav>
                                      </p:tavLst>
                                    </p:anim>
                                    <p:anim calcmode="lin" valueType="num">
                                      <p:cBhvr additive="base">
                                        <p:cTn id="8" dur="500" fill="hold"/>
                                        <p:tgtEl>
                                          <p:spTgt spid="5529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DRUMROLL.WAV"/>
                                        </p:tgtEl>
                                      </p:cMediaNode>
                                    </p:audio>
                                  </p:sub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slide(fromLeft)">
                                      <p:cBhvr>
                                        <p:cTn id="12" dur="500"/>
                                        <p:tgtEl>
                                          <p:spTgt spid="5530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55299">
                                            <p:txEl>
                                              <p:pRg st="0" end="0"/>
                                            </p:txEl>
                                          </p:spTgt>
                                        </p:tgtEl>
                                        <p:attrNameLst>
                                          <p:attrName>style.visibility</p:attrName>
                                        </p:attrNameLst>
                                      </p:cBhvr>
                                      <p:to>
                                        <p:strVal val="visible"/>
                                      </p:to>
                                    </p:set>
                                    <p:anim calcmode="lin" valueType="num">
                                      <p:cBhvr additive="base">
                                        <p:cTn id="17" dur="500" fill="hold"/>
                                        <p:tgtEl>
                                          <p:spTgt spid="55299">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55299">
                                            <p:txEl>
                                              <p:pRg st="2" end="2"/>
                                            </p:txEl>
                                          </p:spTgt>
                                        </p:tgtEl>
                                        <p:attrNameLst>
                                          <p:attrName>style.visibility</p:attrName>
                                        </p:attrNameLst>
                                      </p:cBhvr>
                                      <p:to>
                                        <p:strVal val="visible"/>
                                      </p:to>
                                    </p:set>
                                    <p:anim calcmode="lin" valueType="num">
                                      <p:cBhvr additive="base">
                                        <p:cTn id="23" dur="500" fill="hold"/>
                                        <p:tgtEl>
                                          <p:spTgt spid="55299">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5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55299">
                                            <p:txEl>
                                              <p:pRg st="3" end="3"/>
                                            </p:txEl>
                                          </p:spTgt>
                                        </p:tgtEl>
                                        <p:attrNameLst>
                                          <p:attrName>style.visibility</p:attrName>
                                        </p:attrNameLst>
                                      </p:cBhvr>
                                      <p:to>
                                        <p:strVal val="visible"/>
                                      </p:to>
                                    </p:set>
                                    <p:anim calcmode="lin" valueType="num">
                                      <p:cBhvr additive="base">
                                        <p:cTn id="29" dur="500" fill="hold"/>
                                        <p:tgtEl>
                                          <p:spTgt spid="55299">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52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lIns="92075" tIns="46038" rIns="92075" bIns="46038" anchor="ctr"/>
          <a:lstStyle/>
          <a:p>
            <a:pPr algn="ctr"/>
            <a:r>
              <a:rPr lang="en-US" smtClean="0"/>
              <a:t>Broad Goals</a:t>
            </a:r>
          </a:p>
        </p:txBody>
      </p:sp>
      <p:sp>
        <p:nvSpPr>
          <p:cNvPr id="100355" name="Rectangle 3"/>
          <p:cNvSpPr>
            <a:spLocks noGrp="1" noChangeArrowheads="1"/>
          </p:cNvSpPr>
          <p:nvPr>
            <p:ph idx="1"/>
          </p:nvPr>
        </p:nvSpPr>
        <p:spPr>
          <a:xfrm>
            <a:off x="533400" y="2204864"/>
            <a:ext cx="8153400" cy="3662536"/>
          </a:xfrm>
          <a:noFill/>
        </p:spPr>
        <p:txBody>
          <a:bodyPr lIns="92075" tIns="46038" rIns="92075" bIns="46038"/>
          <a:lstStyle/>
          <a:p>
            <a:pPr>
              <a:buFont typeface="Wingdings" pitchFamily="2" charset="2"/>
              <a:buNone/>
            </a:pPr>
            <a:r>
              <a:rPr lang="en-US" dirty="0" smtClean="0"/>
              <a:t>1.  Operationally define terms relevant to  </a:t>
            </a:r>
            <a:br>
              <a:rPr lang="en-US" dirty="0" smtClean="0"/>
            </a:br>
            <a:r>
              <a:rPr lang="en-US" dirty="0" smtClean="0"/>
              <a:t>  theories of learning.</a:t>
            </a:r>
            <a:br>
              <a:rPr lang="en-US" dirty="0" smtClean="0"/>
            </a:br>
            <a:endParaRPr lang="en-US" dirty="0" smtClean="0"/>
          </a:p>
          <a:p>
            <a:pPr>
              <a:buFont typeface="Wingdings" pitchFamily="2" charset="2"/>
              <a:buNone/>
            </a:pPr>
            <a:r>
              <a:rPr lang="en-US" dirty="0" smtClean="0"/>
              <a:t>2.  Examine learning theories that are</a:t>
            </a:r>
            <a:br>
              <a:rPr lang="en-US" dirty="0" smtClean="0"/>
            </a:br>
            <a:r>
              <a:rPr lang="en-US" dirty="0" smtClean="0"/>
              <a:t>  currently important.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3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0355">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35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0355">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24000" y="3505200"/>
            <a:ext cx="7070725" cy="2979738"/>
            <a:chOff x="960" y="2208"/>
            <a:chExt cx="4454" cy="1877"/>
          </a:xfrm>
        </p:grpSpPr>
        <p:graphicFrame>
          <p:nvGraphicFramePr>
            <p:cNvPr id="6146" name="Object 3"/>
            <p:cNvGraphicFramePr>
              <a:graphicFrameLocks noChangeAspect="1"/>
            </p:cNvGraphicFramePr>
            <p:nvPr/>
          </p:nvGraphicFramePr>
          <p:xfrm>
            <a:off x="960" y="2304"/>
            <a:ext cx="1680" cy="1680"/>
          </p:xfrm>
          <a:graphic>
            <a:graphicData uri="http://schemas.openxmlformats.org/presentationml/2006/ole">
              <mc:AlternateContent xmlns:mc="http://schemas.openxmlformats.org/markup-compatibility/2006">
                <mc:Choice xmlns:v="urn:schemas-microsoft-com:vml" Requires="v">
                  <p:oleObj spid="_x0000_s6152" name="Clip" r:id="rId4" imgW="3657600" imgH="3657600" progId="">
                    <p:embed/>
                  </p:oleObj>
                </mc:Choice>
                <mc:Fallback>
                  <p:oleObj name="Clip" r:id="rId4" imgW="3657600" imgH="365760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0" y="2304"/>
                          <a:ext cx="1680" cy="16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4"/>
            <p:cNvGraphicFramePr>
              <a:graphicFrameLocks noChangeAspect="1"/>
            </p:cNvGraphicFramePr>
            <p:nvPr/>
          </p:nvGraphicFramePr>
          <p:xfrm>
            <a:off x="2976" y="2208"/>
            <a:ext cx="2438" cy="1877"/>
          </p:xfrm>
          <a:graphic>
            <a:graphicData uri="http://schemas.openxmlformats.org/presentationml/2006/ole">
              <mc:AlternateContent xmlns:mc="http://schemas.openxmlformats.org/markup-compatibility/2006">
                <mc:Choice xmlns:v="urn:schemas-microsoft-com:vml" Requires="v">
                  <p:oleObj spid="_x0000_s6153" name="Clip" r:id="rId6" imgW="4539600" imgH="3497040" progId="">
                    <p:embed/>
                  </p:oleObj>
                </mc:Choice>
                <mc:Fallback>
                  <p:oleObj name="Clip" r:id="rId6" imgW="4539600" imgH="3497040"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6" y="2208"/>
                          <a:ext cx="2438" cy="18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149" name="Rectangle 5"/>
          <p:cNvSpPr>
            <a:spLocks noGrp="1" noChangeArrowheads="1"/>
          </p:cNvSpPr>
          <p:nvPr>
            <p:ph type="title"/>
          </p:nvPr>
        </p:nvSpPr>
        <p:spPr/>
        <p:txBody>
          <a:bodyPr/>
          <a:lstStyle/>
          <a:p>
            <a:pPr eaLnBrk="1" hangingPunct="1"/>
            <a:r>
              <a:rPr lang="en-US" smtClean="0"/>
              <a:t>Cognitive Learning Theory</a:t>
            </a:r>
          </a:p>
        </p:txBody>
      </p:sp>
      <p:sp>
        <p:nvSpPr>
          <p:cNvPr id="57350" name="Rectangle 6"/>
          <p:cNvSpPr>
            <a:spLocks noGrp="1" noChangeArrowheads="1"/>
          </p:cNvSpPr>
          <p:nvPr>
            <p:ph idx="1"/>
          </p:nvPr>
        </p:nvSpPr>
        <p:spPr>
          <a:xfrm>
            <a:off x="533400" y="1828800"/>
            <a:ext cx="8153400" cy="449263"/>
          </a:xfrm>
        </p:spPr>
        <p:txBody>
          <a:bodyPr>
            <a:normAutofit lnSpcReduction="10000"/>
          </a:bodyPr>
          <a:lstStyle/>
          <a:p>
            <a:pPr eaLnBrk="1" hangingPunct="1">
              <a:lnSpc>
                <a:spcPct val="90000"/>
              </a:lnSpc>
              <a:buFont typeface="Wingdings" pitchFamily="2" charset="2"/>
              <a:buChar char="§"/>
            </a:pPr>
            <a:r>
              <a:rPr lang="en-US" sz="2700" smtClean="0"/>
              <a:t>Discovery Learning </a:t>
            </a:r>
          </a:p>
        </p:txBody>
      </p:sp>
      <p:sp>
        <p:nvSpPr>
          <p:cNvPr id="57351" name="Text Box 7"/>
          <p:cNvSpPr txBox="1">
            <a:spLocks noChangeArrowheads="1"/>
          </p:cNvSpPr>
          <p:nvPr/>
        </p:nvSpPr>
        <p:spPr bwMode="auto">
          <a:xfrm>
            <a:off x="755576" y="2348880"/>
            <a:ext cx="7315200" cy="1325563"/>
          </a:xfrm>
          <a:prstGeom prst="rect">
            <a:avLst/>
          </a:prstGeom>
          <a:noFill/>
          <a:ln w="38100">
            <a:noFill/>
            <a:miter lim="800000"/>
            <a:headEnd/>
            <a:tailEnd type="none" w="lg" len="med"/>
          </a:ln>
        </p:spPr>
        <p:txBody>
          <a:bodyPr>
            <a:spAutoFit/>
          </a:bodyPr>
          <a:lstStyle/>
          <a:p>
            <a:pPr eaLnBrk="0" hangingPunct="0">
              <a:lnSpc>
                <a:spcPct val="90000"/>
              </a:lnSpc>
            </a:pPr>
            <a:r>
              <a:rPr lang="en-US" sz="3000" dirty="0">
                <a:latin typeface="Times New Roman" pitchFamily="18" charset="0"/>
              </a:rPr>
              <a:t>1. Bruner said anybody can learn anything at 	any age, provided it is stated in terms 	they can understand.</a:t>
            </a:r>
            <a:endParaRPr lang="en-US" sz="28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7350">
                                            <p:txEl>
                                              <p:pRg st="0" end="0"/>
                                            </p:txEl>
                                          </p:spTgt>
                                        </p:tgtEl>
                                        <p:attrNameLst>
                                          <p:attrName>style.visibility</p:attrName>
                                        </p:attrNameLst>
                                      </p:cBhvr>
                                      <p:to>
                                        <p:strVal val="visible"/>
                                      </p:to>
                                    </p:set>
                                    <p:anim calcmode="lin" valueType="num">
                                      <p:cBhvr additive="base">
                                        <p:cTn id="7" dur="500" fill="hold"/>
                                        <p:tgtEl>
                                          <p:spTgt spid="573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51">
                                            <p:txEl>
                                              <p:pRg st="0" end="0"/>
                                            </p:txEl>
                                          </p:spTgt>
                                        </p:tgtEl>
                                        <p:attrNameLst>
                                          <p:attrName>style.visibility</p:attrName>
                                        </p:attrNameLst>
                                      </p:cBhvr>
                                      <p:to>
                                        <p:strVal val="visible"/>
                                      </p:to>
                                    </p:set>
                                    <p:anim calcmode="lin" valueType="num">
                                      <p:cBhvr additive="base">
                                        <p:cTn id="13" dur="500" fill="hold"/>
                                        <p:tgtEl>
                                          <p:spTgt spid="5735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51">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9" presetClass="entr" presetSubtype="0" fill="hold" nodeType="afterEffect">
                                  <p:stCondLst>
                                    <p:cond delay="100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build="p" bldLvl="3" autoUpdateAnimBg="0" advAuto="0"/>
      <p:bldP spid="57351"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412776"/>
            <a:ext cx="7488832" cy="3595856"/>
          </a:xfrm>
          <a:prstGeom prst="rect">
            <a:avLst/>
          </a:prstGeom>
        </p:spPr>
        <p:txBody>
          <a:bodyPr wrap="square">
            <a:spAutoFit/>
          </a:bodyPr>
          <a:lstStyle/>
          <a:p>
            <a:pPr marL="0" indent="0" fontAlgn="auto">
              <a:spcBef>
                <a:spcPts val="667"/>
              </a:spcBef>
              <a:spcAft>
                <a:spcPts val="0"/>
              </a:spcAft>
              <a:buFont typeface="Wingdings 3"/>
              <a:buNone/>
              <a:defRPr/>
            </a:pPr>
            <a:r>
              <a:rPr lang="en-US" sz="3600" dirty="0"/>
              <a:t>Cognitive learning theories focus primarily on how knowledge is: </a:t>
            </a:r>
          </a:p>
          <a:p>
            <a:pPr marL="304797" indent="-304797" fontAlgn="auto">
              <a:spcBef>
                <a:spcPts val="667"/>
              </a:spcBef>
              <a:spcAft>
                <a:spcPts val="0"/>
              </a:spcAft>
              <a:buFont typeface="Wingdings 3"/>
              <a:buChar char=""/>
              <a:defRPr/>
            </a:pPr>
            <a:r>
              <a:rPr lang="en-US" sz="3600" b="1" dirty="0"/>
              <a:t>acquired, processed, stored, retrieved, and activated </a:t>
            </a:r>
          </a:p>
          <a:p>
            <a:pPr marL="0" indent="0" fontAlgn="auto">
              <a:spcBef>
                <a:spcPts val="667"/>
              </a:spcBef>
              <a:spcAft>
                <a:spcPts val="0"/>
              </a:spcAft>
              <a:buFont typeface="Wingdings 3"/>
              <a:buNone/>
              <a:defRPr/>
            </a:pPr>
            <a:r>
              <a:rPr lang="en-US" sz="3600" dirty="0"/>
              <a:t>by the learner during the different phases of the learning process.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153400" cy="2670448"/>
          </a:xfrm>
        </p:spPr>
        <p:txBody>
          <a:bodyPr>
            <a:normAutofit fontScale="77500" lnSpcReduction="20000"/>
          </a:bodyPr>
          <a:lstStyle/>
          <a:p>
            <a:pPr marL="0" indent="0" fontAlgn="auto">
              <a:spcBef>
                <a:spcPts val="667"/>
              </a:spcBef>
              <a:spcAft>
                <a:spcPts val="0"/>
              </a:spcAft>
              <a:buFont typeface="Wingdings 3"/>
              <a:buNone/>
              <a:defRPr/>
            </a:pPr>
            <a:r>
              <a:rPr lang="en-US" sz="3600" dirty="0" smtClean="0"/>
              <a:t>- learning as an active process involving the acquisition or reorganization of the cognitive structures through which humans process and store information and </a:t>
            </a:r>
          </a:p>
          <a:p>
            <a:pPr marL="0" indent="0" fontAlgn="auto">
              <a:spcBef>
                <a:spcPts val="667"/>
              </a:spcBef>
              <a:spcAft>
                <a:spcPts val="0"/>
              </a:spcAft>
              <a:buFont typeface="Wingdings 3"/>
              <a:buNone/>
              <a:defRPr/>
            </a:pPr>
            <a:r>
              <a:rPr lang="en-US" sz="3600" dirty="0" smtClean="0"/>
              <a:t>- the learner as an active participant in the process of knowledge acquisition and integration.</a:t>
            </a:r>
            <a:endParaRPr lang="en-US" sz="3600" dirty="0" smtClean="0">
              <a:solidFill>
                <a:srgbClr val="000000"/>
              </a:solidFill>
              <a:latin typeface="Arial" pitchFamily="34" charset="0"/>
            </a:endParaRPr>
          </a:p>
          <a:p>
            <a:endParaRPr lang="es-E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764704"/>
            <a:ext cx="7128792" cy="5016758"/>
          </a:xfrm>
          <a:prstGeom prst="rect">
            <a:avLst/>
          </a:prstGeom>
        </p:spPr>
        <p:txBody>
          <a:bodyPr wrap="square">
            <a:spAutoFit/>
          </a:bodyPr>
          <a:lstStyle/>
          <a:p>
            <a:r>
              <a:rPr lang="en-US" sz="3200" dirty="0" smtClean="0"/>
              <a:t>Main focus of cognitive teaching/learning approach is on making knowledge meaningful and helping learners organize and </a:t>
            </a:r>
            <a:r>
              <a:rPr lang="en-US" sz="3200" b="1" i="1" dirty="0" smtClean="0"/>
              <a:t>relate new information to prior knowledge </a:t>
            </a:r>
            <a:r>
              <a:rPr lang="en-US" sz="3200" dirty="0" smtClean="0"/>
              <a:t>in memory. Instruction should be based on a student’s existing mental structures or schema for learning to be effective.</a:t>
            </a:r>
          </a:p>
          <a:p>
            <a:endParaRPr lang="en-US" sz="3200" dirty="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Cognitive Learning Theory</a:t>
            </a:r>
          </a:p>
        </p:txBody>
      </p:sp>
      <p:sp>
        <p:nvSpPr>
          <p:cNvPr id="23555" name="Rectangle 3"/>
          <p:cNvSpPr>
            <a:spLocks noGrp="1" noChangeArrowheads="1"/>
          </p:cNvSpPr>
          <p:nvPr>
            <p:ph idx="1"/>
          </p:nvPr>
        </p:nvSpPr>
        <p:spPr>
          <a:xfrm>
            <a:off x="533400" y="1828800"/>
            <a:ext cx="8153400" cy="449263"/>
          </a:xfrm>
        </p:spPr>
        <p:txBody>
          <a:bodyPr>
            <a:normAutofit lnSpcReduction="10000"/>
          </a:bodyPr>
          <a:lstStyle/>
          <a:p>
            <a:pPr eaLnBrk="1" hangingPunct="1">
              <a:lnSpc>
                <a:spcPct val="90000"/>
              </a:lnSpc>
              <a:buFont typeface="Wingdings" pitchFamily="2" charset="2"/>
              <a:buChar char="§"/>
            </a:pPr>
            <a:r>
              <a:rPr lang="en-US" sz="2700" smtClean="0"/>
              <a:t>Discovery Learning </a:t>
            </a:r>
          </a:p>
        </p:txBody>
      </p:sp>
      <p:sp>
        <p:nvSpPr>
          <p:cNvPr id="59396" name="Text Box 4"/>
          <p:cNvSpPr txBox="1">
            <a:spLocks noChangeArrowheads="1"/>
          </p:cNvSpPr>
          <p:nvPr/>
        </p:nvSpPr>
        <p:spPr bwMode="auto">
          <a:xfrm>
            <a:off x="1295400" y="2514600"/>
            <a:ext cx="7315200" cy="1279525"/>
          </a:xfrm>
          <a:prstGeom prst="rect">
            <a:avLst/>
          </a:prstGeom>
          <a:noFill/>
          <a:ln w="38100">
            <a:noFill/>
            <a:miter lim="800000"/>
            <a:headEnd/>
            <a:tailEnd type="none" w="lg" len="med"/>
          </a:ln>
        </p:spPr>
        <p:txBody>
          <a:bodyPr>
            <a:spAutoFit/>
          </a:bodyPr>
          <a:lstStyle/>
          <a:p>
            <a:pPr eaLnBrk="0" hangingPunct="0">
              <a:lnSpc>
                <a:spcPct val="90000"/>
              </a:lnSpc>
            </a:pPr>
            <a:r>
              <a:rPr lang="en-US" sz="3000">
                <a:latin typeface="Times New Roman" pitchFamily="18" charset="0"/>
              </a:rPr>
              <a:t>2. Powerful Concepts (not isolated facts) </a:t>
            </a:r>
          </a:p>
          <a:p>
            <a:pPr eaLnBrk="0" hangingPunct="0">
              <a:lnSpc>
                <a:spcPct val="90000"/>
              </a:lnSpc>
            </a:pPr>
            <a:endParaRPr lang="en-US" sz="3000">
              <a:latin typeface="Times New Roman" pitchFamily="18" charset="0"/>
            </a:endParaRPr>
          </a:p>
          <a:p>
            <a:pPr eaLnBrk="0" hangingPunct="0"/>
            <a:endParaRPr lang="en-US" sz="2400">
              <a:latin typeface="Times New Roman" pitchFamily="18" charset="0"/>
            </a:endParaRPr>
          </a:p>
        </p:txBody>
      </p:sp>
      <p:sp>
        <p:nvSpPr>
          <p:cNvPr id="59397" name="Text Box 5"/>
          <p:cNvSpPr txBox="1">
            <a:spLocks noChangeArrowheads="1"/>
          </p:cNvSpPr>
          <p:nvPr/>
        </p:nvSpPr>
        <p:spPr bwMode="auto">
          <a:xfrm>
            <a:off x="1295400" y="2362200"/>
            <a:ext cx="7315200" cy="2843855"/>
          </a:xfrm>
          <a:prstGeom prst="rect">
            <a:avLst/>
          </a:prstGeom>
          <a:noFill/>
          <a:ln w="38100">
            <a:noFill/>
            <a:miter lim="800000"/>
            <a:headEnd/>
            <a:tailEnd type="none" w="lg" len="med"/>
          </a:ln>
        </p:spPr>
        <p:txBody>
          <a:bodyPr>
            <a:spAutoFit/>
          </a:bodyPr>
          <a:lstStyle/>
          <a:p>
            <a:pPr eaLnBrk="0" hangingPunct="0">
              <a:lnSpc>
                <a:spcPct val="90000"/>
              </a:lnSpc>
            </a:pPr>
            <a:endParaRPr lang="en-US" sz="3000" dirty="0">
              <a:latin typeface="Times New Roman" pitchFamily="18" charset="0"/>
            </a:endParaRPr>
          </a:p>
          <a:p>
            <a:pPr eaLnBrk="0" hangingPunct="0">
              <a:lnSpc>
                <a:spcPct val="90000"/>
              </a:lnSpc>
            </a:pPr>
            <a:endParaRPr lang="en-US" sz="3000" dirty="0">
              <a:latin typeface="Times New Roman" pitchFamily="18" charset="0"/>
            </a:endParaRPr>
          </a:p>
          <a:p>
            <a:pPr eaLnBrk="0" hangingPunct="0">
              <a:lnSpc>
                <a:spcPct val="90000"/>
              </a:lnSpc>
            </a:pPr>
            <a:r>
              <a:rPr lang="en-US" sz="2800" dirty="0">
                <a:latin typeface="Times New Roman" pitchFamily="18" charset="0"/>
              </a:rPr>
              <a:t>a. Transfer to many different </a:t>
            </a:r>
            <a:r>
              <a:rPr lang="en-US" sz="2800" dirty="0" smtClean="0">
                <a:latin typeface="Times New Roman" pitchFamily="18" charset="0"/>
              </a:rPr>
              <a:t>situations</a:t>
            </a:r>
            <a:endParaRPr lang="en-US" sz="2800" dirty="0">
              <a:latin typeface="Times New Roman" pitchFamily="18" charset="0"/>
            </a:endParaRPr>
          </a:p>
          <a:p>
            <a:pPr eaLnBrk="0" hangingPunct="0">
              <a:lnSpc>
                <a:spcPct val="90000"/>
              </a:lnSpc>
            </a:pPr>
            <a:r>
              <a:rPr lang="en-US" sz="2800" dirty="0" smtClean="0">
                <a:latin typeface="Times New Roman" pitchFamily="18" charset="0"/>
              </a:rPr>
              <a:t>b. </a:t>
            </a:r>
            <a:r>
              <a:rPr lang="en-US" sz="2800" dirty="0">
                <a:latin typeface="Times New Roman" pitchFamily="18" charset="0"/>
              </a:rPr>
              <a:t>Confront the learner with problems and help 	them find solutions.  Do not present 		sequenced materials.</a:t>
            </a:r>
            <a:endParaRPr lang="en-US" sz="2400" dirty="0">
              <a:latin typeface="Times New Roman" pitchFamily="18" charset="0"/>
            </a:endParaRPr>
          </a:p>
          <a:p>
            <a:pPr eaLnBrk="0" hangingPunct="0"/>
            <a:endParaRPr lang="en-US" sz="24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anim calcmode="lin" valueType="num">
                                      <p:cBhvr additive="base">
                                        <p:cTn id="7" dur="500" fill="hold"/>
                                        <p:tgtEl>
                                          <p:spTgt spid="5939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93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9397">
                                            <p:txEl>
                                              <p:pRg st="2" end="2"/>
                                            </p:txEl>
                                          </p:spTgt>
                                        </p:tgtEl>
                                        <p:attrNameLst>
                                          <p:attrName>style.visibility</p:attrName>
                                        </p:attrNameLst>
                                      </p:cBhvr>
                                      <p:to>
                                        <p:strVal val="visible"/>
                                      </p:to>
                                    </p:set>
                                    <p:anim calcmode="lin" valueType="num">
                                      <p:cBhvr additive="base">
                                        <p:cTn id="13" dur="500" fill="hold"/>
                                        <p:tgtEl>
                                          <p:spTgt spid="5939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939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9397">
                                            <p:txEl>
                                              <p:pRg st="3" end="3"/>
                                            </p:txEl>
                                          </p:spTgt>
                                        </p:tgtEl>
                                        <p:attrNameLst>
                                          <p:attrName>style.visibility</p:attrName>
                                        </p:attrNameLst>
                                      </p:cBhvr>
                                      <p:to>
                                        <p:strVal val="visible"/>
                                      </p:to>
                                    </p:set>
                                    <p:anim calcmode="lin" valueType="num">
                                      <p:cBhvr additive="base">
                                        <p:cTn id="19" dur="500" fill="hold"/>
                                        <p:tgtEl>
                                          <p:spTgt spid="5939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939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p" bldLvl="3" autoUpdateAnimBg="0"/>
      <p:bldP spid="59397" grpId="0" build="p" bldLvl="3"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mtClean="0"/>
              <a:t>Cognitive Learning Theory</a:t>
            </a:r>
          </a:p>
        </p:txBody>
      </p:sp>
      <p:sp>
        <p:nvSpPr>
          <p:cNvPr id="61443" name="Rectangle 3"/>
          <p:cNvSpPr>
            <a:spLocks noGrp="1" noChangeArrowheads="1"/>
          </p:cNvSpPr>
          <p:nvPr>
            <p:ph idx="1"/>
          </p:nvPr>
        </p:nvSpPr>
        <p:spPr>
          <a:xfrm>
            <a:off x="990600" y="1828800"/>
            <a:ext cx="7772400" cy="685800"/>
          </a:xfrm>
        </p:spPr>
        <p:txBody>
          <a:bodyPr/>
          <a:lstStyle/>
          <a:p>
            <a:pPr eaLnBrk="1" hangingPunct="1">
              <a:lnSpc>
                <a:spcPct val="90000"/>
              </a:lnSpc>
              <a:buFont typeface="Wingdings" pitchFamily="2" charset="2"/>
              <a:buChar char="§"/>
            </a:pPr>
            <a:r>
              <a:rPr lang="en-US" smtClean="0"/>
              <a:t>Meaningful Verbal Learning </a:t>
            </a:r>
            <a:endParaRPr lang="en-US" sz="3500" smtClean="0"/>
          </a:p>
          <a:p>
            <a:pPr lvl="1" eaLnBrk="1" hangingPunct="1">
              <a:lnSpc>
                <a:spcPct val="90000"/>
              </a:lnSpc>
              <a:buFont typeface="Wingdings" pitchFamily="2" charset="2"/>
              <a:buNone/>
            </a:pPr>
            <a:r>
              <a:rPr lang="en-US" smtClean="0"/>
              <a:t>	</a:t>
            </a:r>
          </a:p>
        </p:txBody>
      </p:sp>
      <p:graphicFrame>
        <p:nvGraphicFramePr>
          <p:cNvPr id="61444" name="Object 4"/>
          <p:cNvGraphicFramePr>
            <a:graphicFrameLocks noChangeAspect="1"/>
          </p:cNvGraphicFramePr>
          <p:nvPr/>
        </p:nvGraphicFramePr>
        <p:xfrm>
          <a:off x="4941888" y="2349500"/>
          <a:ext cx="3733800" cy="3581400"/>
        </p:xfrm>
        <a:graphic>
          <a:graphicData uri="http://schemas.openxmlformats.org/presentationml/2006/ole">
            <mc:AlternateContent xmlns:mc="http://schemas.openxmlformats.org/markup-compatibility/2006">
              <mc:Choice xmlns:v="urn:schemas-microsoft-com:vml" Requires="v">
                <p:oleObj spid="_x0000_s7173" name="Clip" r:id="rId4" imgW="3505680" imgH="3657600" progId="">
                  <p:embed/>
                </p:oleObj>
              </mc:Choice>
              <mc:Fallback>
                <p:oleObj name="Clip" r:id="rId4" imgW="3505680" imgH="36576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1888" y="2349500"/>
                        <a:ext cx="3733800" cy="358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45" name="Text Box 5"/>
          <p:cNvSpPr txBox="1">
            <a:spLocks noChangeArrowheads="1"/>
          </p:cNvSpPr>
          <p:nvPr/>
        </p:nvSpPr>
        <p:spPr bwMode="auto">
          <a:xfrm>
            <a:off x="755576" y="2205038"/>
            <a:ext cx="3779912" cy="3508653"/>
          </a:xfrm>
          <a:prstGeom prst="rect">
            <a:avLst/>
          </a:prstGeom>
          <a:noFill/>
          <a:ln w="38100">
            <a:noFill/>
            <a:miter lim="800000"/>
            <a:headEnd/>
            <a:tailEnd type="none" w="lg" len="med"/>
          </a:ln>
        </p:spPr>
        <p:txBody>
          <a:bodyPr wrap="square">
            <a:spAutoFit/>
          </a:bodyPr>
          <a:lstStyle/>
          <a:p>
            <a:pPr algn="r" eaLnBrk="0" hangingPunct="0"/>
            <a:r>
              <a:rPr lang="en-US" sz="2800" dirty="0">
                <a:latin typeface="Times New Roman" pitchFamily="18" charset="0"/>
              </a:rPr>
              <a:t>Advance Organizers: </a:t>
            </a:r>
          </a:p>
          <a:p>
            <a:pPr eaLnBrk="0" hangingPunct="0"/>
            <a:endParaRPr lang="en-US" sz="2600" dirty="0">
              <a:latin typeface="Times New Roman" pitchFamily="18" charset="0"/>
            </a:endParaRPr>
          </a:p>
          <a:p>
            <a:pPr algn="r" eaLnBrk="0" hangingPunct="0"/>
            <a:r>
              <a:rPr lang="en-US" sz="2800" dirty="0">
                <a:latin typeface="Times New Roman" pitchFamily="18" charset="0"/>
              </a:rPr>
              <a:t>New material is presented in a systematic way, and is connected to existing cognitive structures in a meaningful way</a:t>
            </a:r>
            <a:r>
              <a:rPr lang="en-US" sz="2600" dirty="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anim calcmode="lin" valueType="num">
                                      <p:cBhvr additive="base">
                                        <p:cTn id="11" dur="500" fill="hold"/>
                                        <p:tgtEl>
                                          <p:spTgt spid="6144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61445">
                                            <p:txEl>
                                              <p:pRg st="0" end="0"/>
                                            </p:txEl>
                                          </p:spTgt>
                                        </p:tgtEl>
                                        <p:attrNameLst>
                                          <p:attrName>style.visibility</p:attrName>
                                        </p:attrNameLst>
                                      </p:cBhvr>
                                      <p:to>
                                        <p:strVal val="visible"/>
                                      </p:to>
                                    </p:set>
                                    <p:anim calcmode="lin" valueType="num">
                                      <p:cBhvr additive="base">
                                        <p:cTn id="17" dur="500" fill="hold"/>
                                        <p:tgtEl>
                                          <p:spTgt spid="61445">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14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1445">
                                            <p:txEl>
                                              <p:pRg st="2" end="2"/>
                                            </p:txEl>
                                          </p:spTgt>
                                        </p:tgtEl>
                                        <p:attrNameLst>
                                          <p:attrName>style.visibility</p:attrName>
                                        </p:attrNameLst>
                                      </p:cBhvr>
                                      <p:to>
                                        <p:strVal val="visible"/>
                                      </p:to>
                                    </p:set>
                                    <p:anim calcmode="lin" valueType="num">
                                      <p:cBhvr additive="base">
                                        <p:cTn id="23" dur="500" fill="hold"/>
                                        <p:tgtEl>
                                          <p:spTgt spid="61445">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1445">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17" presetClass="entr" presetSubtype="8" fill="hold" nodeType="afterEffect">
                                  <p:stCondLst>
                                    <p:cond delay="3000"/>
                                  </p:stCondLst>
                                  <p:childTnLst>
                                    <p:set>
                                      <p:cBhvr>
                                        <p:cTn id="27" dur="1" fill="hold">
                                          <p:stCondLst>
                                            <p:cond delay="0"/>
                                          </p:stCondLst>
                                        </p:cTn>
                                        <p:tgtEl>
                                          <p:spTgt spid="61444"/>
                                        </p:tgtEl>
                                        <p:attrNameLst>
                                          <p:attrName>style.visibility</p:attrName>
                                        </p:attrNameLst>
                                      </p:cBhvr>
                                      <p:to>
                                        <p:strVal val="visible"/>
                                      </p:to>
                                    </p:set>
                                    <p:anim calcmode="lin" valueType="num">
                                      <p:cBhvr>
                                        <p:cTn id="28" dur="5000" fill="hold"/>
                                        <p:tgtEl>
                                          <p:spTgt spid="61444"/>
                                        </p:tgtEl>
                                        <p:attrNameLst>
                                          <p:attrName>ppt_x</p:attrName>
                                        </p:attrNameLst>
                                      </p:cBhvr>
                                      <p:tavLst>
                                        <p:tav tm="0">
                                          <p:val>
                                            <p:strVal val="#ppt_x-#ppt_w/2"/>
                                          </p:val>
                                        </p:tav>
                                        <p:tav tm="100000">
                                          <p:val>
                                            <p:strVal val="#ppt_x"/>
                                          </p:val>
                                        </p:tav>
                                      </p:tavLst>
                                    </p:anim>
                                    <p:anim calcmode="lin" valueType="num">
                                      <p:cBhvr>
                                        <p:cTn id="29" dur="5000" fill="hold"/>
                                        <p:tgtEl>
                                          <p:spTgt spid="61444"/>
                                        </p:tgtEl>
                                        <p:attrNameLst>
                                          <p:attrName>ppt_y</p:attrName>
                                        </p:attrNameLst>
                                      </p:cBhvr>
                                      <p:tavLst>
                                        <p:tav tm="0">
                                          <p:val>
                                            <p:strVal val="#ppt_y"/>
                                          </p:val>
                                        </p:tav>
                                        <p:tav tm="100000">
                                          <p:val>
                                            <p:strVal val="#ppt_y"/>
                                          </p:val>
                                        </p:tav>
                                      </p:tavLst>
                                    </p:anim>
                                    <p:anim calcmode="lin" valueType="num">
                                      <p:cBhvr>
                                        <p:cTn id="30" dur="5000" fill="hold"/>
                                        <p:tgtEl>
                                          <p:spTgt spid="61444"/>
                                        </p:tgtEl>
                                        <p:attrNameLst>
                                          <p:attrName>ppt_w</p:attrName>
                                        </p:attrNameLst>
                                      </p:cBhvr>
                                      <p:tavLst>
                                        <p:tav tm="0">
                                          <p:val>
                                            <p:fltVal val="0"/>
                                          </p:val>
                                        </p:tav>
                                        <p:tav tm="100000">
                                          <p:val>
                                            <p:strVal val="#ppt_w"/>
                                          </p:val>
                                        </p:tav>
                                      </p:tavLst>
                                    </p:anim>
                                    <p:anim calcmode="lin" valueType="num">
                                      <p:cBhvr>
                                        <p:cTn id="31" dur="5000" fill="hold"/>
                                        <p:tgtEl>
                                          <p:spTgt spid="6144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4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type="title"/>
          </p:nvPr>
        </p:nvSpPr>
        <p:spPr/>
        <p:txBody>
          <a:bodyPr/>
          <a:lstStyle/>
          <a:p>
            <a:pPr eaLnBrk="1" hangingPunct="1"/>
            <a:r>
              <a:rPr lang="en-US" smtClean="0"/>
              <a:t>Cognitive Learning Theory</a:t>
            </a:r>
          </a:p>
        </p:txBody>
      </p:sp>
      <p:sp>
        <p:nvSpPr>
          <p:cNvPr id="8195" name="Rectangle 2"/>
          <p:cNvSpPr>
            <a:spLocks noGrp="1" noChangeArrowheads="1"/>
          </p:cNvSpPr>
          <p:nvPr>
            <p:ph idx="1"/>
          </p:nvPr>
        </p:nvSpPr>
        <p:spPr>
          <a:xfrm>
            <a:off x="533400" y="1828800"/>
            <a:ext cx="8153400" cy="747713"/>
          </a:xfrm>
        </p:spPr>
        <p:txBody>
          <a:bodyPr>
            <a:normAutofit fontScale="92500" lnSpcReduction="20000"/>
          </a:bodyPr>
          <a:lstStyle/>
          <a:p>
            <a:pPr eaLnBrk="1" hangingPunct="1">
              <a:lnSpc>
                <a:spcPct val="90000"/>
              </a:lnSpc>
              <a:buFont typeface="Wingdings" pitchFamily="2" charset="2"/>
              <a:buChar char="§"/>
            </a:pPr>
            <a:r>
              <a:rPr lang="en-US" sz="2700" smtClean="0"/>
              <a:t>Meaningful Verbal Learning </a:t>
            </a:r>
            <a:endParaRPr lang="en-US" smtClean="0"/>
          </a:p>
          <a:p>
            <a:pPr lvl="1" eaLnBrk="1" hangingPunct="1">
              <a:lnSpc>
                <a:spcPct val="90000"/>
              </a:lnSpc>
              <a:buFont typeface="Wingdings" pitchFamily="2" charset="2"/>
              <a:buNone/>
            </a:pPr>
            <a:r>
              <a:rPr lang="en-US" sz="2200" smtClean="0"/>
              <a:t>	</a:t>
            </a:r>
          </a:p>
        </p:txBody>
      </p:sp>
      <p:graphicFrame>
        <p:nvGraphicFramePr>
          <p:cNvPr id="8194" name="Object 4"/>
          <p:cNvGraphicFramePr>
            <a:graphicFrameLocks noChangeAspect="1"/>
          </p:cNvGraphicFramePr>
          <p:nvPr/>
        </p:nvGraphicFramePr>
        <p:xfrm>
          <a:off x="5003800" y="2444750"/>
          <a:ext cx="3733800" cy="3505200"/>
        </p:xfrm>
        <a:graphic>
          <a:graphicData uri="http://schemas.openxmlformats.org/presentationml/2006/ole">
            <mc:AlternateContent xmlns:mc="http://schemas.openxmlformats.org/markup-compatibility/2006">
              <mc:Choice xmlns:v="urn:schemas-microsoft-com:vml" Requires="v">
                <p:oleObj spid="_x0000_s8197" name="Clip" r:id="rId4" imgW="3505680" imgH="3657600" progId="">
                  <p:embed/>
                </p:oleObj>
              </mc:Choice>
              <mc:Fallback>
                <p:oleObj name="Clip" r:id="rId4" imgW="3505680" imgH="365760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3800" y="2444750"/>
                        <a:ext cx="3733800" cy="350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493" name="Text Box 5"/>
          <p:cNvSpPr txBox="1">
            <a:spLocks noChangeArrowheads="1"/>
          </p:cNvSpPr>
          <p:nvPr/>
        </p:nvSpPr>
        <p:spPr bwMode="auto">
          <a:xfrm>
            <a:off x="467544" y="2349500"/>
            <a:ext cx="3793306" cy="3508375"/>
          </a:xfrm>
          <a:prstGeom prst="rect">
            <a:avLst/>
          </a:prstGeom>
          <a:noFill/>
          <a:ln w="38100">
            <a:noFill/>
            <a:miter lim="800000"/>
            <a:headEnd/>
            <a:tailEnd type="none" w="lg" len="med"/>
          </a:ln>
        </p:spPr>
        <p:txBody>
          <a:bodyPr wrap="square">
            <a:spAutoFit/>
          </a:bodyPr>
          <a:lstStyle/>
          <a:p>
            <a:pPr algn="r" eaLnBrk="0" hangingPunct="0"/>
            <a:r>
              <a:rPr lang="en-US" sz="2800" dirty="0">
                <a:latin typeface="Times New Roman" pitchFamily="18" charset="0"/>
              </a:rPr>
              <a:t>When learners have difficulty with new material, go back to the concrete anchors (Advance Organizers).  Provide a Discovery approach, and they’ll learn.</a:t>
            </a:r>
            <a:endParaRPr lang="en-US" sz="24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 calcmode="lin" valueType="num">
                                      <p:cBhvr additive="base">
                                        <p:cTn id="7" dur="500" fill="hold"/>
                                        <p:tgtEl>
                                          <p:spTgt spid="63493"/>
                                        </p:tgtEl>
                                        <p:attrNameLst>
                                          <p:attrName>ppt_x</p:attrName>
                                        </p:attrNameLst>
                                      </p:cBhvr>
                                      <p:tavLst>
                                        <p:tav tm="0">
                                          <p:val>
                                            <p:strVal val="0-#ppt_w/2"/>
                                          </p:val>
                                        </p:tav>
                                        <p:tav tm="100000">
                                          <p:val>
                                            <p:strVal val="#ppt_x"/>
                                          </p:val>
                                        </p:tav>
                                      </p:tavLst>
                                    </p:anim>
                                    <p:anim calcmode="lin" valueType="num">
                                      <p:cBhvr additive="base">
                                        <p:cTn id="8" dur="500" fill="hold"/>
                                        <p:tgtEl>
                                          <p:spTgt spid="634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solidFill>
                  <a:schemeClr val="tx1"/>
                </a:solidFill>
              </a:rPr>
              <a:t>Cognitivism in the Classroom</a:t>
            </a:r>
          </a:p>
        </p:txBody>
      </p:sp>
      <p:sp>
        <p:nvSpPr>
          <p:cNvPr id="24579" name="Rectangle 3"/>
          <p:cNvSpPr>
            <a:spLocks noGrp="1" noChangeArrowheads="1"/>
          </p:cNvSpPr>
          <p:nvPr>
            <p:ph idx="1"/>
          </p:nvPr>
        </p:nvSpPr>
        <p:spPr>
          <a:xfrm>
            <a:off x="533400" y="1828800"/>
            <a:ext cx="4378325" cy="4038600"/>
          </a:xfrm>
        </p:spPr>
        <p:txBody>
          <a:bodyPr/>
          <a:lstStyle/>
          <a:p>
            <a:pPr eaLnBrk="1" hangingPunct="1"/>
            <a:r>
              <a:rPr lang="en-US" smtClean="0"/>
              <a:t>Inquiry-oriented projects</a:t>
            </a:r>
          </a:p>
          <a:p>
            <a:pPr eaLnBrk="1" hangingPunct="1"/>
            <a:endParaRPr lang="en-US" sz="1100" smtClean="0"/>
          </a:p>
          <a:p>
            <a:pPr eaLnBrk="1" hangingPunct="1"/>
            <a:r>
              <a:rPr lang="en-US" smtClean="0"/>
              <a:t>Opportunities for the testing of hypotheses</a:t>
            </a:r>
          </a:p>
          <a:p>
            <a:pPr eaLnBrk="1" hangingPunct="1"/>
            <a:endParaRPr lang="en-US" sz="1100" smtClean="0"/>
          </a:p>
          <a:p>
            <a:pPr eaLnBrk="1" hangingPunct="1"/>
            <a:r>
              <a:rPr lang="en-US" smtClean="0"/>
              <a:t>Curiosity encouraged</a:t>
            </a:r>
          </a:p>
          <a:p>
            <a:pPr eaLnBrk="1" hangingPunct="1"/>
            <a:endParaRPr lang="en-US" sz="1100" smtClean="0"/>
          </a:p>
          <a:p>
            <a:pPr eaLnBrk="1" hangingPunct="1"/>
            <a:r>
              <a:rPr lang="en-US" smtClean="0"/>
              <a:t>Staged scaffolding</a:t>
            </a:r>
          </a:p>
        </p:txBody>
      </p:sp>
      <p:pic>
        <p:nvPicPr>
          <p:cNvPr id="24580" name="Picture 4" descr="lab experiment"/>
          <p:cNvPicPr>
            <a:picLocks noChangeAspect="1" noChangeArrowheads="1"/>
          </p:cNvPicPr>
          <p:nvPr/>
        </p:nvPicPr>
        <p:blipFill>
          <a:blip r:embed="rId3" cstate="print"/>
          <a:srcRect/>
          <a:stretch>
            <a:fillRect/>
          </a:stretch>
        </p:blipFill>
        <p:spPr bwMode="auto">
          <a:xfrm>
            <a:off x="4911725" y="1676400"/>
            <a:ext cx="3622675"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908720"/>
            <a:ext cx="7416824" cy="5016758"/>
          </a:xfrm>
          <a:prstGeom prst="rect">
            <a:avLst/>
          </a:prstGeom>
        </p:spPr>
        <p:txBody>
          <a:bodyPr wrap="square">
            <a:spAutoFit/>
          </a:bodyPr>
          <a:lstStyle/>
          <a:p>
            <a:r>
              <a:rPr lang="en-US" sz="3200" dirty="0" smtClean="0"/>
              <a:t>Learning is not just a sit down and listen pathway. It is a process of thinking that influenced by past and present surroundings and experiences. As educators, we must look at the learned behaviors of our students, the learning environment we are providing, the environment they are accustomed to outside of our classroom, and their personal needs and ideals.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 dirty="0" smtClean="0"/>
              <a:t>COGNITIVE THEORY</a:t>
            </a:r>
            <a:br>
              <a:rPr lang="es-ES" dirty="0" smtClean="0"/>
            </a:br>
            <a:r>
              <a:rPr lang="es-ES" sz="3200" dirty="0" err="1" smtClean="0"/>
              <a:t>Summary</a:t>
            </a:r>
            <a:endParaRPr lang="es-ES" sz="3200" dirty="0"/>
          </a:p>
        </p:txBody>
      </p:sp>
      <p:sp>
        <p:nvSpPr>
          <p:cNvPr id="3" name="Subtitle 2"/>
          <p:cNvSpPr>
            <a:spLocks noGrp="1"/>
          </p:cNvSpPr>
          <p:nvPr>
            <p:ph type="subTitle" idx="1"/>
          </p:nvPr>
        </p:nvSpPr>
        <p:spPr/>
        <p:txBody>
          <a:bodyPr/>
          <a:lstStyle/>
          <a:p>
            <a:r>
              <a:rPr lang="es-ES" dirty="0" smtClean="0">
                <a:hlinkClick r:id="rId2"/>
              </a:rPr>
              <a:t>http://www.youtube.com/watch?v=gugvpoU2Ewo</a:t>
            </a:r>
            <a:endParaRPr lang="es-ES"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4" y="620688"/>
            <a:ext cx="7772400" cy="685800"/>
          </a:xfrm>
          <a:noFill/>
        </p:spPr>
        <p:txBody>
          <a:bodyPr lIns="92075" tIns="46038" rIns="92075" bIns="46038" anchor="ctr"/>
          <a:lstStyle/>
          <a:p>
            <a:pPr algn="ctr"/>
            <a:r>
              <a:rPr lang="en-US" dirty="0" smtClean="0"/>
              <a:t>Definitions:  Learning is:</a:t>
            </a:r>
          </a:p>
        </p:txBody>
      </p:sp>
      <p:sp>
        <p:nvSpPr>
          <p:cNvPr id="16387" name="Rectangle 3"/>
          <p:cNvSpPr>
            <a:spLocks noGrp="1" noChangeArrowheads="1"/>
          </p:cNvSpPr>
          <p:nvPr>
            <p:ph idx="1"/>
          </p:nvPr>
        </p:nvSpPr>
        <p:spPr>
          <a:xfrm>
            <a:off x="611560" y="1988840"/>
            <a:ext cx="7992888" cy="4488160"/>
          </a:xfrm>
          <a:noFill/>
        </p:spPr>
        <p:txBody>
          <a:bodyPr lIns="92075" tIns="46038" rIns="92075" bIns="46038"/>
          <a:lstStyle/>
          <a:p>
            <a:pPr marL="0" indent="0">
              <a:buFont typeface="Wingdings" pitchFamily="2" charset="2"/>
              <a:buNone/>
              <a:tabLst>
                <a:tab pos="685800" algn="l"/>
              </a:tabLst>
            </a:pPr>
            <a:r>
              <a:rPr lang="en-US" sz="3200" dirty="0" smtClean="0"/>
              <a:t>1.	“a persisting </a:t>
            </a:r>
            <a:r>
              <a:rPr lang="en-US" sz="3200" i="1" dirty="0" smtClean="0">
                <a:solidFill>
                  <a:srgbClr val="FF9933"/>
                </a:solidFill>
              </a:rPr>
              <a:t>change</a:t>
            </a:r>
            <a:r>
              <a:rPr lang="en-US" sz="3200" dirty="0" smtClean="0"/>
              <a:t> in human performance 	or performance potential . . . (brought) about 	as a result of the learner’s interaction with the 	environment”  (Driscoll, 1994, pp. 8-9).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Learning Theory</a:t>
            </a:r>
          </a:p>
        </p:txBody>
      </p:sp>
      <p:sp>
        <p:nvSpPr>
          <p:cNvPr id="9220" name="Rectangle 3"/>
          <p:cNvSpPr>
            <a:spLocks noGrp="1" noChangeArrowheads="1"/>
          </p:cNvSpPr>
          <p:nvPr>
            <p:ph idx="1"/>
          </p:nvPr>
        </p:nvSpPr>
        <p:spPr>
          <a:xfrm>
            <a:off x="1412875" y="1903413"/>
            <a:ext cx="5356225" cy="1870075"/>
          </a:xfrm>
        </p:spPr>
        <p:txBody>
          <a:bodyPr/>
          <a:lstStyle/>
          <a:p>
            <a:pPr eaLnBrk="1" hangingPunct="1">
              <a:buFont typeface="Wingdings" pitchFamily="2" charset="2"/>
              <a:buChar char="§"/>
            </a:pPr>
            <a:r>
              <a:rPr lang="en-US" sz="2700" b="1" dirty="0" smtClean="0">
                <a:solidFill>
                  <a:srgbClr val="FF3300"/>
                </a:solidFill>
              </a:rPr>
              <a:t>Behaviorism</a:t>
            </a:r>
          </a:p>
          <a:p>
            <a:pPr eaLnBrk="1" hangingPunct="1">
              <a:buFont typeface="Wingdings" pitchFamily="2" charset="2"/>
              <a:buChar char="§"/>
            </a:pPr>
            <a:r>
              <a:rPr lang="en-US" sz="2700" b="1" dirty="0" smtClean="0"/>
              <a:t>Social Learning Theory</a:t>
            </a:r>
          </a:p>
          <a:p>
            <a:pPr eaLnBrk="1" hangingPunct="1">
              <a:buFont typeface="Wingdings" pitchFamily="2" charset="2"/>
              <a:buChar char="§"/>
            </a:pPr>
            <a:r>
              <a:rPr lang="en-US" sz="2700" dirty="0" smtClean="0">
                <a:solidFill>
                  <a:srgbClr val="FF0000"/>
                </a:solidFill>
              </a:rPr>
              <a:t>Cognitive Learning Theory</a:t>
            </a:r>
          </a:p>
        </p:txBody>
      </p:sp>
      <p:graphicFrame>
        <p:nvGraphicFramePr>
          <p:cNvPr id="9218" name="Object 4"/>
          <p:cNvGraphicFramePr>
            <a:graphicFrameLocks noChangeAspect="1"/>
          </p:cNvGraphicFramePr>
          <p:nvPr/>
        </p:nvGraphicFramePr>
        <p:xfrm>
          <a:off x="5148064" y="3573016"/>
          <a:ext cx="3408784" cy="2267272"/>
        </p:xfrm>
        <a:graphic>
          <a:graphicData uri="http://schemas.openxmlformats.org/presentationml/2006/ole">
            <mc:AlternateContent xmlns:mc="http://schemas.openxmlformats.org/markup-compatibility/2006">
              <mc:Choice xmlns:v="urn:schemas-microsoft-com:vml" Requires="v">
                <p:oleObj spid="_x0000_s9221" name="Clip" r:id="rId5" imgW="3657600" imgH="3657600" progId="">
                  <p:embed/>
                </p:oleObj>
              </mc:Choice>
              <mc:Fallback>
                <p:oleObj name="Clip" r:id="rId5" imgW="3657600" imgH="3657600" progId="">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3573016"/>
                        <a:ext cx="3408784" cy="2267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sndAc>
      <p:stSnd>
        <p:snd r:embed="rId4" name="Chimes.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8055410" cy="707886"/>
          </a:xfrm>
          <a:prstGeom prst="rect">
            <a:avLst/>
          </a:prstGeom>
        </p:spPr>
        <p:txBody>
          <a:bodyPr wrap="none">
            <a:spAutoFit/>
          </a:bodyPr>
          <a:lstStyle/>
          <a:p>
            <a:pPr algn="ctr" eaLnBrk="1" hangingPunct="1">
              <a:spcBef>
                <a:spcPct val="50000"/>
              </a:spcBef>
            </a:pPr>
            <a:r>
              <a:rPr lang="en-US" sz="4000" dirty="0"/>
              <a:t>The Individual vs. the Environment</a:t>
            </a:r>
          </a:p>
        </p:txBody>
      </p:sp>
      <p:pic>
        <p:nvPicPr>
          <p:cNvPr id="3" name="Picture 4"/>
          <p:cNvPicPr>
            <a:picLocks noChangeAspect="1" noChangeArrowheads="1"/>
          </p:cNvPicPr>
          <p:nvPr/>
        </p:nvPicPr>
        <p:blipFill>
          <a:blip r:embed="rId2" cstate="print"/>
          <a:srcRect/>
          <a:stretch>
            <a:fillRect/>
          </a:stretch>
        </p:blipFill>
        <p:spPr>
          <a:xfrm>
            <a:off x="3347864" y="1916832"/>
            <a:ext cx="2561456" cy="2950630"/>
          </a:xfrm>
          <a:prstGeom prst="rect">
            <a:avLst/>
          </a:prstGeom>
          <a:noFill/>
          <a:ln/>
        </p:spPr>
      </p:pic>
      <p:sp>
        <p:nvSpPr>
          <p:cNvPr id="4" name="Rectangle 2"/>
          <p:cNvSpPr txBox="1">
            <a:spLocks noChangeArrowheads="1"/>
          </p:cNvSpPr>
          <p:nvPr/>
        </p:nvSpPr>
        <p:spPr>
          <a:xfrm>
            <a:off x="539552" y="5013176"/>
            <a:ext cx="8229600" cy="1258888"/>
          </a:xfrm>
          <a:prstGeom prst="rect">
            <a:avLst/>
          </a:prstGeom>
        </p:spPr>
        <p:txBody>
          <a:bodyPr/>
          <a:lstStyle/>
          <a:p>
            <a:pPr marL="0" marR="0" lvl="0" indent="0" algn="ctr" defTabSz="914400" rtl="0" eaLnBrk="0" fontAlgn="base" latinLnBrk="0" hangingPunct="0">
              <a:lnSpc>
                <a:spcPct val="80000"/>
              </a:lnSpc>
              <a:spcBef>
                <a:spcPct val="0"/>
              </a:spcBef>
              <a:spcAft>
                <a:spcPct val="0"/>
              </a:spcAft>
              <a:buClrTx/>
              <a:buSzTx/>
              <a:buFontTx/>
              <a:buNone/>
              <a:tabLst/>
              <a:defRPr/>
            </a:pPr>
            <a:r>
              <a:rPr kumimoji="0" lang="en-US" sz="4400" b="0" i="0" u="none" strike="noStrike" kern="0" cap="none" spc="0" normalizeH="0" baseline="0" noProof="0" smtClean="0">
                <a:ln>
                  <a:noFill/>
                </a:ln>
                <a:solidFill>
                  <a:schemeClr val="tx2"/>
                </a:solidFill>
                <a:effectLst/>
                <a:uLnTx/>
                <a:uFillTx/>
                <a:latin typeface="+mj-lt"/>
                <a:ea typeface="+mj-ea"/>
                <a:cs typeface="+mj-cs"/>
              </a:rPr>
              <a:t>Albert Bandura</a:t>
            </a:r>
            <a:endParaRPr kumimoji="0" lang="en-US" sz="44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8064896" cy="5509200"/>
          </a:xfrm>
          <a:prstGeom prst="rect">
            <a:avLst/>
          </a:prstGeom>
        </p:spPr>
        <p:txBody>
          <a:bodyPr wrap="square">
            <a:spAutoFit/>
          </a:bodyPr>
          <a:lstStyle/>
          <a:p>
            <a:r>
              <a:rPr lang="en-US" sz="3200" dirty="0" smtClean="0"/>
              <a:t>External reinforcement isn’t the only way in which behavior is acquired, maintained, or altered</a:t>
            </a:r>
          </a:p>
          <a:p>
            <a:r>
              <a:rPr lang="en-US" sz="3200" dirty="0" smtClean="0"/>
              <a:t>We can also learn by </a:t>
            </a:r>
            <a:r>
              <a:rPr lang="en-US" sz="3200" i="1" dirty="0" smtClean="0"/>
              <a:t>observing</a:t>
            </a:r>
            <a:r>
              <a:rPr lang="en-US" sz="3200" dirty="0" smtClean="0"/>
              <a:t>, </a:t>
            </a:r>
            <a:r>
              <a:rPr lang="en-US" sz="3200" i="1" dirty="0" smtClean="0"/>
              <a:t>reading</a:t>
            </a:r>
            <a:r>
              <a:rPr lang="en-US" sz="3200" dirty="0" smtClean="0"/>
              <a:t>, or </a:t>
            </a:r>
            <a:r>
              <a:rPr lang="en-US" sz="3200" i="1" dirty="0" smtClean="0"/>
              <a:t>hearing about</a:t>
            </a:r>
            <a:r>
              <a:rPr lang="en-US" sz="3200" dirty="0" smtClean="0"/>
              <a:t> others’ behavior</a:t>
            </a:r>
          </a:p>
          <a:p>
            <a:pPr lvl="1"/>
            <a:r>
              <a:rPr lang="en-US" sz="3200" dirty="0" smtClean="0"/>
              <a:t>We develop </a:t>
            </a:r>
            <a:r>
              <a:rPr lang="en-US" sz="3200" i="1" dirty="0" smtClean="0"/>
              <a:t>anticipated consequences</a:t>
            </a:r>
            <a:r>
              <a:rPr lang="en-US" sz="3200" dirty="0" smtClean="0"/>
              <a:t> for our behaviors</a:t>
            </a:r>
          </a:p>
          <a:p>
            <a:pPr lvl="2"/>
            <a:r>
              <a:rPr lang="en-US" sz="3200" dirty="0" smtClean="0"/>
              <a:t>Even for behaviors we’re never engaged in</a:t>
            </a:r>
          </a:p>
          <a:p>
            <a:pPr lvl="1"/>
            <a:r>
              <a:rPr lang="en-US" sz="3200" dirty="0" smtClean="0"/>
              <a:t>Our cognitive abilities give us the capability for insight and foresight</a:t>
            </a:r>
            <a:endParaRPr lang="en-US"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7704856" cy="5016758"/>
          </a:xfrm>
          <a:prstGeom prst="rect">
            <a:avLst/>
          </a:prstGeom>
        </p:spPr>
        <p:txBody>
          <a:bodyPr wrap="square">
            <a:spAutoFit/>
          </a:bodyPr>
          <a:lstStyle/>
          <a:p>
            <a:r>
              <a:rPr lang="en-US" sz="3200" dirty="0" err="1" smtClean="0"/>
              <a:t>Bandura’s</a:t>
            </a:r>
            <a:r>
              <a:rPr lang="en-US" sz="3200" dirty="0" smtClean="0"/>
              <a:t> biggest contribution to learning theory:</a:t>
            </a:r>
          </a:p>
          <a:p>
            <a:pPr lvl="1"/>
            <a:r>
              <a:rPr lang="en-US" sz="3200" dirty="0" smtClean="0"/>
              <a:t>New patterns of behavior can be acquired </a:t>
            </a:r>
            <a:r>
              <a:rPr lang="en-US" sz="3200" i="1" dirty="0" smtClean="0"/>
              <a:t>in the</a:t>
            </a:r>
            <a:r>
              <a:rPr lang="en-US" sz="3200" dirty="0" smtClean="0"/>
              <a:t> </a:t>
            </a:r>
            <a:r>
              <a:rPr lang="en-US" sz="3200" i="1" dirty="0" smtClean="0"/>
              <a:t>absence of external reinforcement</a:t>
            </a:r>
          </a:p>
          <a:p>
            <a:pPr lvl="1"/>
            <a:r>
              <a:rPr lang="en-US" sz="3200" dirty="0" smtClean="0"/>
              <a:t>We can pay attention to what others do, and repeat their actions</a:t>
            </a:r>
          </a:p>
          <a:p>
            <a:pPr lvl="2"/>
            <a:r>
              <a:rPr lang="en-US" sz="3200" dirty="0" smtClean="0"/>
              <a:t>i.e., We learn through observation, rather than through direct reinforcement</a:t>
            </a:r>
            <a:endParaRPr lang="en-US" sz="3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Social Learning Theory</a:t>
            </a:r>
          </a:p>
        </p:txBody>
      </p:sp>
      <p:sp>
        <p:nvSpPr>
          <p:cNvPr id="40963" name="Rectangle 3"/>
          <p:cNvSpPr>
            <a:spLocks noGrp="1" noChangeArrowheads="1"/>
          </p:cNvSpPr>
          <p:nvPr>
            <p:ph idx="1"/>
          </p:nvPr>
        </p:nvSpPr>
        <p:spPr>
          <a:xfrm>
            <a:off x="533400" y="1828800"/>
            <a:ext cx="5675313" cy="3440113"/>
          </a:xfrm>
        </p:spPr>
        <p:txBody>
          <a:bodyPr>
            <a:normAutofit fontScale="92500" lnSpcReduction="10000"/>
          </a:bodyPr>
          <a:lstStyle/>
          <a:p>
            <a:pPr eaLnBrk="1" hangingPunct="1">
              <a:lnSpc>
                <a:spcPct val="90000"/>
              </a:lnSpc>
              <a:buFont typeface="Wingdings" pitchFamily="2" charset="2"/>
              <a:buNone/>
            </a:pPr>
            <a:r>
              <a:rPr lang="en-US" sz="2700" smtClean="0"/>
              <a:t>Learning From Models -</a:t>
            </a:r>
          </a:p>
          <a:p>
            <a:pPr eaLnBrk="1" hangingPunct="1">
              <a:lnSpc>
                <a:spcPct val="90000"/>
              </a:lnSpc>
              <a:buFont typeface="Wingdings" pitchFamily="2" charset="2"/>
              <a:buNone/>
            </a:pPr>
            <a:r>
              <a:rPr lang="en-US" sz="2700" smtClean="0"/>
              <a:t>Albert Bandura</a:t>
            </a:r>
          </a:p>
          <a:p>
            <a:pPr eaLnBrk="1" hangingPunct="1">
              <a:lnSpc>
                <a:spcPct val="90000"/>
              </a:lnSpc>
              <a:buFont typeface="Wingdings" pitchFamily="2" charset="2"/>
              <a:buNone/>
            </a:pPr>
            <a:r>
              <a:rPr lang="en-US" sz="2400" smtClean="0"/>
              <a:t>1. Attend to pertinent clues</a:t>
            </a:r>
          </a:p>
          <a:p>
            <a:pPr eaLnBrk="1" hangingPunct="1">
              <a:lnSpc>
                <a:spcPct val="90000"/>
              </a:lnSpc>
              <a:buFont typeface="Wingdings" pitchFamily="2" charset="2"/>
              <a:buNone/>
            </a:pPr>
            <a:r>
              <a:rPr lang="en-US" sz="2400" smtClean="0"/>
              <a:t>2. Code for memory (store a visual image)</a:t>
            </a:r>
          </a:p>
          <a:p>
            <a:pPr eaLnBrk="1" hangingPunct="1">
              <a:lnSpc>
                <a:spcPct val="90000"/>
              </a:lnSpc>
              <a:buFont typeface="Wingdings" pitchFamily="2" charset="2"/>
              <a:buNone/>
            </a:pPr>
            <a:r>
              <a:rPr lang="en-US" sz="2400" smtClean="0"/>
              <a:t>3. Retain in memory</a:t>
            </a:r>
          </a:p>
          <a:p>
            <a:pPr eaLnBrk="1" hangingPunct="1">
              <a:lnSpc>
                <a:spcPct val="90000"/>
              </a:lnSpc>
              <a:buFont typeface="Wingdings" pitchFamily="2" charset="2"/>
              <a:buNone/>
            </a:pPr>
            <a:r>
              <a:rPr lang="en-US" sz="2400" smtClean="0"/>
              <a:t>4. Accurately reproduce the observed activity</a:t>
            </a:r>
          </a:p>
          <a:p>
            <a:pPr eaLnBrk="1" hangingPunct="1">
              <a:lnSpc>
                <a:spcPct val="90000"/>
              </a:lnSpc>
              <a:buFont typeface="Wingdings" pitchFamily="2" charset="2"/>
              <a:buNone/>
            </a:pPr>
            <a:r>
              <a:rPr lang="en-US" sz="2400" smtClean="0"/>
              <a:t>5. Possess sufficient motivation to apply new learning</a:t>
            </a:r>
            <a:endParaRPr lang="en-US" sz="2700" smtClean="0"/>
          </a:p>
        </p:txBody>
      </p:sp>
      <p:graphicFrame>
        <p:nvGraphicFramePr>
          <p:cNvPr id="40964" name="Object 4"/>
          <p:cNvGraphicFramePr>
            <a:graphicFrameLocks noChangeAspect="1"/>
          </p:cNvGraphicFramePr>
          <p:nvPr/>
        </p:nvGraphicFramePr>
        <p:xfrm>
          <a:off x="5486400" y="2514600"/>
          <a:ext cx="3657600" cy="3657600"/>
        </p:xfrm>
        <a:graphic>
          <a:graphicData uri="http://schemas.openxmlformats.org/presentationml/2006/ole">
            <mc:AlternateContent xmlns:mc="http://schemas.openxmlformats.org/markup-compatibility/2006">
              <mc:Choice xmlns:v="urn:schemas-microsoft-com:vml" Requires="v">
                <p:oleObj spid="_x0000_s10245" name="Clip" r:id="rId5" imgW="3657600" imgH="3657600" progId="">
                  <p:embed/>
                </p:oleObj>
              </mc:Choice>
              <mc:Fallback>
                <p:oleObj name="Clip" r:id="rId5" imgW="3657600" imgH="3657600" progId="">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2514600"/>
                        <a:ext cx="36576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0964"/>
                                        </p:tgtEl>
                                        <p:attrNameLst>
                                          <p:attrName>style.visibility</p:attrName>
                                        </p:attrNameLst>
                                      </p:cBhvr>
                                      <p:to>
                                        <p:strVal val="visible"/>
                                      </p:to>
                                    </p:set>
                                    <p:anim calcmode="lin" valueType="num">
                                      <p:cBhvr additive="base">
                                        <p:cTn id="12" dur="500" fill="hold"/>
                                        <p:tgtEl>
                                          <p:spTgt spid="40964"/>
                                        </p:tgtEl>
                                        <p:attrNameLst>
                                          <p:attrName>ppt_x</p:attrName>
                                        </p:attrNameLst>
                                      </p:cBhvr>
                                      <p:tavLst>
                                        <p:tav tm="0">
                                          <p:val>
                                            <p:strVal val="0-#ppt_w/2"/>
                                          </p:val>
                                        </p:tav>
                                        <p:tav tm="100000">
                                          <p:val>
                                            <p:strVal val="#ppt_x"/>
                                          </p:val>
                                        </p:tav>
                                      </p:tavLst>
                                    </p:anim>
                                    <p:anim calcmode="lin" valueType="num">
                                      <p:cBhvr additive="base">
                                        <p:cTn id="13" dur="500" fill="hold"/>
                                        <p:tgtEl>
                                          <p:spTgt spid="4096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WHOOSH.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0963">
                                            <p:txEl>
                                              <p:pRg st="0" end="0"/>
                                            </p:txEl>
                                          </p:spTgt>
                                        </p:tgtEl>
                                        <p:attrNameLst>
                                          <p:attrName>style.visibility</p:attrName>
                                        </p:attrNameLst>
                                      </p:cBhvr>
                                      <p:to>
                                        <p:strVal val="visible"/>
                                      </p:to>
                                    </p:set>
                                    <p:anim calcmode="lin" valueType="num">
                                      <p:cBhvr additive="base">
                                        <p:cTn id="18"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0963">
                                            <p:txEl>
                                              <p:pRg st="1" end="1"/>
                                            </p:txEl>
                                          </p:spTgt>
                                        </p:tgtEl>
                                        <p:attrNameLst>
                                          <p:attrName>style.visibility</p:attrName>
                                        </p:attrNameLst>
                                      </p:cBhvr>
                                      <p:to>
                                        <p:strVal val="visible"/>
                                      </p:to>
                                    </p:set>
                                    <p:anim calcmode="lin" valueType="num">
                                      <p:cBhvr additive="base">
                                        <p:cTn id="24"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0963">
                                            <p:txEl>
                                              <p:pRg st="2" end="2"/>
                                            </p:txEl>
                                          </p:spTgt>
                                        </p:tgtEl>
                                        <p:attrNameLst>
                                          <p:attrName>style.visibility</p:attrName>
                                        </p:attrNameLst>
                                      </p:cBhvr>
                                      <p:to>
                                        <p:strVal val="visible"/>
                                      </p:to>
                                    </p:set>
                                    <p:anim calcmode="lin" valueType="num">
                                      <p:cBhvr additive="base">
                                        <p:cTn id="30"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40963">
                                            <p:txEl>
                                              <p:pRg st="3" end="3"/>
                                            </p:txEl>
                                          </p:spTgt>
                                        </p:tgtEl>
                                        <p:attrNameLst>
                                          <p:attrName>style.visibility</p:attrName>
                                        </p:attrNameLst>
                                      </p:cBhvr>
                                      <p:to>
                                        <p:strVal val="visible"/>
                                      </p:to>
                                    </p:set>
                                    <p:anim calcmode="lin" valueType="num">
                                      <p:cBhvr additive="base">
                                        <p:cTn id="36"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0963">
                                            <p:txEl>
                                              <p:pRg st="4" end="4"/>
                                            </p:txEl>
                                          </p:spTgt>
                                        </p:tgtEl>
                                        <p:attrNameLst>
                                          <p:attrName>style.visibility</p:attrName>
                                        </p:attrNameLst>
                                      </p:cBhvr>
                                      <p:to>
                                        <p:strVal val="visible"/>
                                      </p:to>
                                    </p:set>
                                    <p:anim calcmode="lin" valueType="num">
                                      <p:cBhvr additive="base">
                                        <p:cTn id="42"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40963">
                                            <p:txEl>
                                              <p:pRg st="5" end="5"/>
                                            </p:txEl>
                                          </p:spTgt>
                                        </p:tgtEl>
                                        <p:attrNameLst>
                                          <p:attrName>style.visibility</p:attrName>
                                        </p:attrNameLst>
                                      </p:cBhvr>
                                      <p:to>
                                        <p:strVal val="visible"/>
                                      </p:to>
                                    </p:set>
                                    <p:anim calcmode="lin" valueType="num">
                                      <p:cBhvr additive="base">
                                        <p:cTn id="48"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40963">
                                            <p:txEl>
                                              <p:pRg st="6" end="6"/>
                                            </p:txEl>
                                          </p:spTgt>
                                        </p:tgtEl>
                                        <p:attrNameLst>
                                          <p:attrName>style.visibility</p:attrName>
                                        </p:attrNameLst>
                                      </p:cBhvr>
                                      <p:to>
                                        <p:strVal val="visible"/>
                                      </p:to>
                                    </p:set>
                                    <p:anim calcmode="lin" valueType="num">
                                      <p:cBhvr additive="base">
                                        <p:cTn id="54"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533400" y="473075"/>
            <a:ext cx="8153400" cy="939701"/>
          </a:xfrm>
        </p:spPr>
        <p:txBody>
          <a:bodyPr/>
          <a:lstStyle/>
          <a:p>
            <a:r>
              <a:rPr lang="en-US" sz="4800" dirty="0"/>
              <a:t>Modeling</a:t>
            </a:r>
          </a:p>
        </p:txBody>
      </p:sp>
      <p:sp>
        <p:nvSpPr>
          <p:cNvPr id="6" name="Content Placeholder 5"/>
          <p:cNvSpPr>
            <a:spLocks noGrp="1"/>
          </p:cNvSpPr>
          <p:nvPr>
            <p:ph idx="1"/>
          </p:nvPr>
        </p:nvSpPr>
        <p:spPr/>
        <p:txBody>
          <a:bodyPr/>
          <a:lstStyle/>
          <a:p>
            <a:r>
              <a:rPr lang="en-US" dirty="0" smtClean="0"/>
              <a:t>We learn much of what we do through observing and speaking with others (“models”), rather than through personal experience</a:t>
            </a:r>
          </a:p>
          <a:p>
            <a:r>
              <a:rPr lang="en-US" dirty="0" smtClean="0"/>
              <a:t>We form a cognitive image of how to perform certain behaviors through modeling, and use this image as a guide for later behaviors</a:t>
            </a:r>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Social Learning Theory</a:t>
            </a:r>
          </a:p>
        </p:txBody>
      </p:sp>
      <p:sp>
        <p:nvSpPr>
          <p:cNvPr id="43011" name="Rectangle 3"/>
          <p:cNvSpPr>
            <a:spLocks noGrp="1" noChangeArrowheads="1"/>
          </p:cNvSpPr>
          <p:nvPr>
            <p:ph idx="1"/>
          </p:nvPr>
        </p:nvSpPr>
        <p:spPr/>
        <p:txBody>
          <a:bodyPr/>
          <a:lstStyle/>
          <a:p>
            <a:pPr eaLnBrk="1" hangingPunct="1">
              <a:lnSpc>
                <a:spcPct val="90000"/>
              </a:lnSpc>
              <a:buFont typeface="Wingdings" pitchFamily="2" charset="2"/>
              <a:buNone/>
            </a:pPr>
            <a:r>
              <a:rPr lang="en-US" sz="2700" smtClean="0"/>
              <a:t>Research indicates that the following factors influence the strength of learning from models:</a:t>
            </a:r>
          </a:p>
          <a:p>
            <a:pPr eaLnBrk="1" hangingPunct="1">
              <a:lnSpc>
                <a:spcPct val="90000"/>
              </a:lnSpc>
              <a:buFont typeface="Wingdings" pitchFamily="2" charset="2"/>
              <a:buNone/>
            </a:pPr>
            <a:endParaRPr lang="en-US" sz="2700" smtClean="0"/>
          </a:p>
        </p:txBody>
      </p:sp>
      <p:sp>
        <p:nvSpPr>
          <p:cNvPr id="43012" name="Rectangle 4"/>
          <p:cNvSpPr>
            <a:spLocks noChangeArrowheads="1"/>
          </p:cNvSpPr>
          <p:nvPr/>
        </p:nvSpPr>
        <p:spPr bwMode="auto">
          <a:xfrm>
            <a:off x="683568" y="2564904"/>
            <a:ext cx="7772400" cy="4114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75000"/>
              <a:buFont typeface="Wingdings" pitchFamily="2" charset="2"/>
              <a:buNone/>
            </a:pPr>
            <a:endParaRPr lang="en-US" sz="2700" dirty="0"/>
          </a:p>
          <a:p>
            <a:pPr marL="342900" indent="-342900">
              <a:lnSpc>
                <a:spcPct val="90000"/>
              </a:lnSpc>
              <a:spcBef>
                <a:spcPct val="20000"/>
              </a:spcBef>
              <a:buClr>
                <a:schemeClr val="accent2"/>
              </a:buClr>
              <a:buSzPct val="75000"/>
              <a:buFont typeface="Wingdings" pitchFamily="2" charset="2"/>
              <a:buNone/>
            </a:pPr>
            <a:r>
              <a:rPr lang="en-US" sz="2700" dirty="0"/>
              <a:t>1. How much power the model seems to have</a:t>
            </a:r>
          </a:p>
          <a:p>
            <a:pPr marL="342900" indent="-342900">
              <a:lnSpc>
                <a:spcPct val="90000"/>
              </a:lnSpc>
              <a:spcBef>
                <a:spcPct val="20000"/>
              </a:spcBef>
              <a:buClr>
                <a:schemeClr val="accent2"/>
              </a:buClr>
              <a:buSzPct val="75000"/>
              <a:buFont typeface="Wingdings" pitchFamily="2" charset="2"/>
              <a:buNone/>
            </a:pPr>
            <a:r>
              <a:rPr lang="en-US" sz="2700" dirty="0"/>
              <a:t>2. How capable the model seems to be</a:t>
            </a:r>
          </a:p>
          <a:p>
            <a:pPr marL="342900" indent="-342900">
              <a:lnSpc>
                <a:spcPct val="90000"/>
              </a:lnSpc>
              <a:spcBef>
                <a:spcPct val="20000"/>
              </a:spcBef>
              <a:buClr>
                <a:schemeClr val="accent2"/>
              </a:buClr>
              <a:buSzPct val="75000"/>
              <a:buFont typeface="Wingdings" pitchFamily="2" charset="2"/>
              <a:buNone/>
            </a:pPr>
            <a:r>
              <a:rPr lang="en-US" sz="2700" dirty="0"/>
              <a:t>3. How nurturing (caring) the model seems to be</a:t>
            </a:r>
          </a:p>
          <a:p>
            <a:pPr marL="342900" indent="-342900">
              <a:lnSpc>
                <a:spcPct val="90000"/>
              </a:lnSpc>
              <a:spcBef>
                <a:spcPct val="20000"/>
              </a:spcBef>
              <a:buClr>
                <a:schemeClr val="accent2"/>
              </a:buClr>
              <a:buSzPct val="75000"/>
              <a:buFont typeface="Wingdings" pitchFamily="2" charset="2"/>
              <a:buNone/>
            </a:pPr>
            <a:r>
              <a:rPr lang="en-US" sz="2700" dirty="0"/>
              <a:t>4. How similar the learner perceives self and model </a:t>
            </a:r>
          </a:p>
          <a:p>
            <a:pPr marL="342900" indent="-342900">
              <a:lnSpc>
                <a:spcPct val="90000"/>
              </a:lnSpc>
              <a:spcBef>
                <a:spcPct val="20000"/>
              </a:spcBef>
              <a:buClr>
                <a:schemeClr val="accent2"/>
              </a:buClr>
              <a:buSzPct val="75000"/>
              <a:buFont typeface="Wingdings" pitchFamily="2" charset="2"/>
              <a:buNone/>
            </a:pPr>
            <a:r>
              <a:rPr lang="en-US" sz="2700" dirty="0"/>
              <a:t>5. How many models the learner observes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2">
                                            <p:txEl>
                                              <p:pRg st="1" end="1"/>
                                            </p:txEl>
                                          </p:spTgt>
                                        </p:tgtEl>
                                        <p:attrNameLst>
                                          <p:attrName>style.visibility</p:attrName>
                                        </p:attrNameLst>
                                      </p:cBhvr>
                                      <p:to>
                                        <p:strVal val="visible"/>
                                      </p:to>
                                    </p:set>
                                    <p:anim calcmode="lin" valueType="num">
                                      <p:cBhvr additive="base">
                                        <p:cTn id="13" dur="500" fill="hold"/>
                                        <p:tgtEl>
                                          <p:spTgt spid="4301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2">
                                            <p:txEl>
                                              <p:pRg st="2" end="2"/>
                                            </p:txEl>
                                          </p:spTgt>
                                        </p:tgtEl>
                                        <p:attrNameLst>
                                          <p:attrName>style.visibility</p:attrName>
                                        </p:attrNameLst>
                                      </p:cBhvr>
                                      <p:to>
                                        <p:strVal val="visible"/>
                                      </p:to>
                                    </p:set>
                                    <p:anim calcmode="lin" valueType="num">
                                      <p:cBhvr additive="base">
                                        <p:cTn id="19" dur="500" fill="hold"/>
                                        <p:tgtEl>
                                          <p:spTgt spid="4301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2">
                                            <p:txEl>
                                              <p:pRg st="3" end="3"/>
                                            </p:txEl>
                                          </p:spTgt>
                                        </p:tgtEl>
                                        <p:attrNameLst>
                                          <p:attrName>style.visibility</p:attrName>
                                        </p:attrNameLst>
                                      </p:cBhvr>
                                      <p:to>
                                        <p:strVal val="visible"/>
                                      </p:to>
                                    </p:set>
                                    <p:anim calcmode="lin" valueType="num">
                                      <p:cBhvr additive="base">
                                        <p:cTn id="25" dur="500" fill="hold"/>
                                        <p:tgtEl>
                                          <p:spTgt spid="4301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2">
                                            <p:txEl>
                                              <p:pRg st="4" end="4"/>
                                            </p:txEl>
                                          </p:spTgt>
                                        </p:tgtEl>
                                        <p:attrNameLst>
                                          <p:attrName>style.visibility</p:attrName>
                                        </p:attrNameLst>
                                      </p:cBhvr>
                                      <p:to>
                                        <p:strVal val="visible"/>
                                      </p:to>
                                    </p:set>
                                    <p:anim calcmode="lin" valueType="num">
                                      <p:cBhvr additive="base">
                                        <p:cTn id="31" dur="500" fill="hold"/>
                                        <p:tgtEl>
                                          <p:spTgt spid="4301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012">
                                            <p:txEl>
                                              <p:pRg st="5" end="5"/>
                                            </p:txEl>
                                          </p:spTgt>
                                        </p:tgtEl>
                                        <p:attrNameLst>
                                          <p:attrName>style.visibility</p:attrName>
                                        </p:attrNameLst>
                                      </p:cBhvr>
                                      <p:to>
                                        <p:strVal val="visible"/>
                                      </p:to>
                                    </p:set>
                                    <p:anim calcmode="lin" valueType="num">
                                      <p:cBhvr additive="base">
                                        <p:cTn id="37" dur="500" fill="hold"/>
                                        <p:tgtEl>
                                          <p:spTgt spid="4301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01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P spid="43012"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5058" name="Object 2"/>
          <p:cNvGraphicFramePr>
            <a:graphicFrameLocks noChangeAspect="1"/>
          </p:cNvGraphicFramePr>
          <p:nvPr/>
        </p:nvGraphicFramePr>
        <p:xfrm>
          <a:off x="6372200" y="2636912"/>
          <a:ext cx="2325688" cy="3429000"/>
        </p:xfrm>
        <a:graphic>
          <a:graphicData uri="http://schemas.openxmlformats.org/presentationml/2006/ole">
            <mc:AlternateContent xmlns:mc="http://schemas.openxmlformats.org/markup-compatibility/2006">
              <mc:Choice xmlns:v="urn:schemas-microsoft-com:vml" Requires="v">
                <p:oleObj spid="_x0000_s11269" name="Clip" r:id="rId4" imgW="1503000" imgH="1826640" progId="">
                  <p:embed/>
                </p:oleObj>
              </mc:Choice>
              <mc:Fallback>
                <p:oleObj name="Clip" r:id="rId4" imgW="1503000" imgH="182664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2636912"/>
                        <a:ext cx="2325688"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7" name="Rectangle 3"/>
          <p:cNvSpPr>
            <a:spLocks noGrp="1" noChangeArrowheads="1"/>
          </p:cNvSpPr>
          <p:nvPr>
            <p:ph type="title"/>
          </p:nvPr>
        </p:nvSpPr>
        <p:spPr>
          <a:xfrm>
            <a:off x="539552" y="404664"/>
            <a:ext cx="8153400" cy="936104"/>
          </a:xfrm>
        </p:spPr>
        <p:txBody>
          <a:bodyPr/>
          <a:lstStyle/>
          <a:p>
            <a:pPr eaLnBrk="1" hangingPunct="1"/>
            <a:r>
              <a:rPr lang="en-US" dirty="0" smtClean="0"/>
              <a:t>Social Learning Theory</a:t>
            </a:r>
          </a:p>
        </p:txBody>
      </p:sp>
      <p:sp>
        <p:nvSpPr>
          <p:cNvPr id="45060" name="Rectangle 4"/>
          <p:cNvSpPr>
            <a:spLocks noGrp="1" noChangeArrowheads="1"/>
          </p:cNvSpPr>
          <p:nvPr>
            <p:ph idx="1"/>
          </p:nvPr>
        </p:nvSpPr>
        <p:spPr>
          <a:xfrm>
            <a:off x="533400" y="1903413"/>
            <a:ext cx="7242175" cy="3963987"/>
          </a:xfrm>
        </p:spPr>
        <p:txBody>
          <a:bodyPr/>
          <a:lstStyle/>
          <a:p>
            <a:pPr eaLnBrk="1" hangingPunct="1">
              <a:lnSpc>
                <a:spcPct val="90000"/>
              </a:lnSpc>
              <a:buFont typeface="Wingdings" pitchFamily="2" charset="2"/>
              <a:buNone/>
            </a:pPr>
            <a:r>
              <a:rPr lang="en-US" sz="2700" smtClean="0"/>
              <a:t>Four interrelated processes establish and strengthen identification with the model:</a:t>
            </a:r>
          </a:p>
          <a:p>
            <a:pPr eaLnBrk="1" hangingPunct="1">
              <a:lnSpc>
                <a:spcPct val="90000"/>
              </a:lnSpc>
              <a:buFont typeface="Wingdings" pitchFamily="2" charset="2"/>
              <a:buNone/>
            </a:pPr>
            <a:endParaRPr lang="en-US" sz="2200" smtClean="0"/>
          </a:p>
        </p:txBody>
      </p:sp>
      <p:sp>
        <p:nvSpPr>
          <p:cNvPr id="45061" name="Rectangle 5"/>
          <p:cNvSpPr>
            <a:spLocks noChangeArrowheads="1"/>
          </p:cNvSpPr>
          <p:nvPr/>
        </p:nvSpPr>
        <p:spPr bwMode="auto">
          <a:xfrm>
            <a:off x="611560" y="2924944"/>
            <a:ext cx="5791200" cy="41148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75000"/>
              <a:buFont typeface="Wingdings" pitchFamily="2" charset="2"/>
              <a:buNone/>
            </a:pPr>
            <a:r>
              <a:rPr lang="en-US" sz="2700" dirty="0"/>
              <a:t>1. Children want to be like the model</a:t>
            </a:r>
          </a:p>
          <a:p>
            <a:pPr marL="342900" indent="-342900">
              <a:lnSpc>
                <a:spcPct val="90000"/>
              </a:lnSpc>
              <a:spcBef>
                <a:spcPct val="20000"/>
              </a:spcBef>
              <a:buClr>
                <a:schemeClr val="accent2"/>
              </a:buClr>
              <a:buSzPct val="75000"/>
              <a:buFont typeface="Wingdings" pitchFamily="2" charset="2"/>
              <a:buNone/>
            </a:pPr>
            <a:r>
              <a:rPr lang="en-US" sz="2700" dirty="0"/>
              <a:t>2. Children believe they are like the model</a:t>
            </a:r>
          </a:p>
          <a:p>
            <a:pPr marL="342900" indent="-342900">
              <a:lnSpc>
                <a:spcPct val="90000"/>
              </a:lnSpc>
              <a:spcBef>
                <a:spcPct val="20000"/>
              </a:spcBef>
              <a:buClr>
                <a:schemeClr val="accent2"/>
              </a:buClr>
              <a:buSzPct val="75000"/>
              <a:buFont typeface="Wingdings" pitchFamily="2" charset="2"/>
              <a:buNone/>
            </a:pPr>
            <a:r>
              <a:rPr lang="en-US" sz="2700" dirty="0"/>
              <a:t>3. Children experience emotions like those the model is feeling.</a:t>
            </a:r>
          </a:p>
          <a:p>
            <a:pPr marL="342900" indent="-342900">
              <a:lnSpc>
                <a:spcPct val="90000"/>
              </a:lnSpc>
              <a:spcBef>
                <a:spcPct val="20000"/>
              </a:spcBef>
              <a:buClr>
                <a:schemeClr val="accent2"/>
              </a:buClr>
              <a:buSzPct val="75000"/>
              <a:buFont typeface="Wingdings" pitchFamily="2" charset="2"/>
              <a:buNone/>
            </a:pPr>
            <a:r>
              <a:rPr lang="en-US" sz="2700" dirty="0"/>
              <a:t>4. Children act like the model.</a:t>
            </a:r>
            <a:endParaRPr lang="en-US" sz="2200" dirty="0"/>
          </a:p>
          <a:p>
            <a:pPr marL="342900" indent="-342900">
              <a:lnSpc>
                <a:spcPct val="90000"/>
              </a:lnSpc>
              <a:spcBef>
                <a:spcPct val="20000"/>
              </a:spcBef>
              <a:buClr>
                <a:schemeClr val="accent2"/>
              </a:buClr>
              <a:buSzPct val="75000"/>
              <a:buFont typeface="Wingdings" pitchFamily="2" charset="2"/>
              <a:buNone/>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anim calcmode="lin" valueType="num">
                                      <p:cBhvr additive="base">
                                        <p:cTn id="7" dur="500" fill="hold"/>
                                        <p:tgtEl>
                                          <p:spTgt spid="4506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60">
                                            <p:txEl>
                                              <p:pRg st="0" end="0"/>
                                            </p:txEl>
                                          </p:spTgt>
                                        </p:tgtEl>
                                        <p:attrNameLst>
                                          <p:attrName>ppt_y</p:attrName>
                                        </p:attrNameLst>
                                      </p:cBhvr>
                                      <p:tavLst>
                                        <p:tav tm="0">
                                          <p:val>
                                            <p:strVal val="#ppt_y"/>
                                          </p:val>
                                        </p:tav>
                                        <p:tav tm="100000">
                                          <p:val>
                                            <p:strVal val="#ppt_y"/>
                                          </p:val>
                                        </p:tav>
                                      </p:tavLst>
                                    </p:anim>
                                  </p:childTnLst>
                                </p:cTn>
                              </p:par>
                              <p:par>
                                <p:cTn id="9" presetID="17" presetClass="entr" presetSubtype="4" fill="hold" nodeType="withEffect">
                                  <p:stCondLst>
                                    <p:cond delay="0"/>
                                  </p:stCondLst>
                                  <p:childTnLst>
                                    <p:set>
                                      <p:cBhvr>
                                        <p:cTn id="10" dur="1" fill="hold">
                                          <p:stCondLst>
                                            <p:cond delay="0"/>
                                          </p:stCondLst>
                                        </p:cTn>
                                        <p:tgtEl>
                                          <p:spTgt spid="45058"/>
                                        </p:tgtEl>
                                        <p:attrNameLst>
                                          <p:attrName>style.visibility</p:attrName>
                                        </p:attrNameLst>
                                      </p:cBhvr>
                                      <p:to>
                                        <p:strVal val="visible"/>
                                      </p:to>
                                    </p:set>
                                    <p:anim calcmode="lin" valueType="num">
                                      <p:cBhvr>
                                        <p:cTn id="11" dur="500" fill="hold"/>
                                        <p:tgtEl>
                                          <p:spTgt spid="45058"/>
                                        </p:tgtEl>
                                        <p:attrNameLst>
                                          <p:attrName>ppt_x</p:attrName>
                                        </p:attrNameLst>
                                      </p:cBhvr>
                                      <p:tavLst>
                                        <p:tav tm="0">
                                          <p:val>
                                            <p:strVal val="#ppt_x"/>
                                          </p:val>
                                        </p:tav>
                                        <p:tav tm="100000">
                                          <p:val>
                                            <p:strVal val="#ppt_x"/>
                                          </p:val>
                                        </p:tav>
                                      </p:tavLst>
                                    </p:anim>
                                    <p:anim calcmode="lin" valueType="num">
                                      <p:cBhvr>
                                        <p:cTn id="12" dur="500" fill="hold"/>
                                        <p:tgtEl>
                                          <p:spTgt spid="45058"/>
                                        </p:tgtEl>
                                        <p:attrNameLst>
                                          <p:attrName>ppt_y</p:attrName>
                                        </p:attrNameLst>
                                      </p:cBhvr>
                                      <p:tavLst>
                                        <p:tav tm="0">
                                          <p:val>
                                            <p:strVal val="#ppt_y+#ppt_h/2"/>
                                          </p:val>
                                        </p:tav>
                                        <p:tav tm="100000">
                                          <p:val>
                                            <p:strVal val="#ppt_y"/>
                                          </p:val>
                                        </p:tav>
                                      </p:tavLst>
                                    </p:anim>
                                    <p:anim calcmode="lin" valueType="num">
                                      <p:cBhvr>
                                        <p:cTn id="13" dur="500" fill="hold"/>
                                        <p:tgtEl>
                                          <p:spTgt spid="45058"/>
                                        </p:tgtEl>
                                        <p:attrNameLst>
                                          <p:attrName>ppt_w</p:attrName>
                                        </p:attrNameLst>
                                      </p:cBhvr>
                                      <p:tavLst>
                                        <p:tav tm="0">
                                          <p:val>
                                            <p:strVal val="#ppt_w"/>
                                          </p:val>
                                        </p:tav>
                                        <p:tav tm="100000">
                                          <p:val>
                                            <p:strVal val="#ppt_w"/>
                                          </p:val>
                                        </p:tav>
                                      </p:tavLst>
                                    </p:anim>
                                    <p:anim calcmode="lin" valueType="num">
                                      <p:cBhvr>
                                        <p:cTn id="14" dur="500" fill="hold"/>
                                        <p:tgtEl>
                                          <p:spTgt spid="4505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61">
                                            <p:txEl>
                                              <p:pRg st="0" end="0"/>
                                            </p:txEl>
                                          </p:spTgt>
                                        </p:tgtEl>
                                        <p:attrNameLst>
                                          <p:attrName>style.visibility</p:attrName>
                                        </p:attrNameLst>
                                      </p:cBhvr>
                                      <p:to>
                                        <p:strVal val="visible"/>
                                      </p:to>
                                    </p:set>
                                    <p:anim calcmode="lin" valueType="num">
                                      <p:cBhvr additive="base">
                                        <p:cTn id="19" dur="500" fill="hold"/>
                                        <p:tgtEl>
                                          <p:spTgt spid="4506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6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61">
                                            <p:txEl>
                                              <p:pRg st="1" end="1"/>
                                            </p:txEl>
                                          </p:spTgt>
                                        </p:tgtEl>
                                        <p:attrNameLst>
                                          <p:attrName>style.visibility</p:attrName>
                                        </p:attrNameLst>
                                      </p:cBhvr>
                                      <p:to>
                                        <p:strVal val="visible"/>
                                      </p:to>
                                    </p:set>
                                    <p:anim calcmode="lin" valueType="num">
                                      <p:cBhvr additive="base">
                                        <p:cTn id="25" dur="500" fill="hold"/>
                                        <p:tgtEl>
                                          <p:spTgt spid="4506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6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61">
                                            <p:txEl>
                                              <p:pRg st="2" end="2"/>
                                            </p:txEl>
                                          </p:spTgt>
                                        </p:tgtEl>
                                        <p:attrNameLst>
                                          <p:attrName>style.visibility</p:attrName>
                                        </p:attrNameLst>
                                      </p:cBhvr>
                                      <p:to>
                                        <p:strVal val="visible"/>
                                      </p:to>
                                    </p:set>
                                    <p:anim calcmode="lin" valueType="num">
                                      <p:cBhvr additive="base">
                                        <p:cTn id="31" dur="500" fill="hold"/>
                                        <p:tgtEl>
                                          <p:spTgt spid="45061">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6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61">
                                            <p:txEl>
                                              <p:pRg st="3" end="3"/>
                                            </p:txEl>
                                          </p:spTgt>
                                        </p:tgtEl>
                                        <p:attrNameLst>
                                          <p:attrName>style.visibility</p:attrName>
                                        </p:attrNameLst>
                                      </p:cBhvr>
                                      <p:to>
                                        <p:strVal val="visible"/>
                                      </p:to>
                                    </p:set>
                                    <p:anim calcmode="lin" valueType="num">
                                      <p:cBhvr additive="base">
                                        <p:cTn id="37" dur="500" fill="hold"/>
                                        <p:tgtEl>
                                          <p:spTgt spid="4506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06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autoUpdateAnimBg="0"/>
      <p:bldP spid="4506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473075"/>
            <a:ext cx="8153400" cy="939701"/>
          </a:xfrm>
        </p:spPr>
        <p:txBody>
          <a:bodyPr/>
          <a:lstStyle/>
          <a:p>
            <a:pPr eaLnBrk="1" hangingPunct="1"/>
            <a:r>
              <a:rPr lang="en-US" dirty="0" smtClean="0"/>
              <a:t>Social Learning Theory</a:t>
            </a:r>
          </a:p>
        </p:txBody>
      </p:sp>
      <p:sp>
        <p:nvSpPr>
          <p:cNvPr id="47107" name="Rectangle 3"/>
          <p:cNvSpPr>
            <a:spLocks noGrp="1" noChangeArrowheads="1"/>
          </p:cNvSpPr>
          <p:nvPr>
            <p:ph idx="1"/>
          </p:nvPr>
        </p:nvSpPr>
        <p:spPr>
          <a:xfrm>
            <a:off x="899592" y="1700808"/>
            <a:ext cx="7772400" cy="4114800"/>
          </a:xfrm>
        </p:spPr>
        <p:txBody>
          <a:bodyPr/>
          <a:lstStyle/>
          <a:p>
            <a:pPr eaLnBrk="1" hangingPunct="1">
              <a:buFont typeface="Wingdings" pitchFamily="2" charset="2"/>
              <a:buNone/>
            </a:pPr>
            <a:r>
              <a:rPr lang="en-US" sz="3000" dirty="0" smtClean="0"/>
              <a:t>Through identification, students come to believe they have the same characteristics as the model.  </a:t>
            </a:r>
          </a:p>
        </p:txBody>
      </p:sp>
      <p:sp>
        <p:nvSpPr>
          <p:cNvPr id="47108" name="Rectangle 4"/>
          <p:cNvSpPr>
            <a:spLocks noChangeArrowheads="1"/>
          </p:cNvSpPr>
          <p:nvPr/>
        </p:nvSpPr>
        <p:spPr bwMode="auto">
          <a:xfrm>
            <a:off x="971600" y="3140968"/>
            <a:ext cx="7772400" cy="4114800"/>
          </a:xfrm>
          <a:prstGeom prst="rect">
            <a:avLst/>
          </a:prstGeom>
          <a:noFill/>
          <a:ln w="9525">
            <a:noFill/>
            <a:miter lim="800000"/>
            <a:headEnd/>
            <a:tailEnd/>
          </a:ln>
        </p:spPr>
        <p:txBody>
          <a:bodyPr/>
          <a:lstStyle/>
          <a:p>
            <a:pPr marL="342900" indent="-342900">
              <a:spcBef>
                <a:spcPct val="20000"/>
              </a:spcBef>
              <a:buClr>
                <a:schemeClr val="accent2"/>
              </a:buClr>
              <a:buSzPct val="75000"/>
              <a:buFont typeface="Wingdings" pitchFamily="2" charset="2"/>
              <a:buNone/>
            </a:pPr>
            <a:r>
              <a:rPr lang="en-US" sz="3000" dirty="0"/>
              <a:t>When they identify with a </a:t>
            </a:r>
            <a:r>
              <a:rPr lang="en-US" sz="3000" dirty="0" smtClean="0"/>
              <a:t>nurturing </a:t>
            </a:r>
            <a:r>
              <a:rPr lang="en-US" sz="3000" dirty="0"/>
              <a:t>and competent model, </a:t>
            </a:r>
            <a:r>
              <a:rPr lang="en-US" sz="3000" dirty="0" smtClean="0"/>
              <a:t>students </a:t>
            </a:r>
            <a:r>
              <a:rPr lang="en-US" sz="3000" dirty="0"/>
              <a:t>feel pleased and proud.</a:t>
            </a:r>
          </a:p>
          <a:p>
            <a:pPr marL="342900" indent="-342900">
              <a:spcBef>
                <a:spcPct val="20000"/>
              </a:spcBef>
              <a:buClr>
                <a:schemeClr val="accent2"/>
              </a:buClr>
              <a:buSzPct val="75000"/>
              <a:buFont typeface="Wingdings" pitchFamily="2" charset="2"/>
              <a:buNone/>
            </a:pPr>
            <a:r>
              <a:rPr lang="en-US" sz="3000" dirty="0"/>
              <a:t>When they identify with an inadequate model, children feel unhappy and insecure.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8">
                                            <p:txEl>
                                              <p:pRg st="0" end="0"/>
                                            </p:txEl>
                                          </p:spTgt>
                                        </p:tgtEl>
                                        <p:attrNameLst>
                                          <p:attrName>style.visibility</p:attrName>
                                        </p:attrNameLst>
                                      </p:cBhvr>
                                      <p:to>
                                        <p:strVal val="visible"/>
                                      </p:to>
                                    </p:set>
                                    <p:anim calcmode="lin" valueType="num">
                                      <p:cBhvr additive="base">
                                        <p:cTn id="13" dur="500" fill="hold"/>
                                        <p:tgtEl>
                                          <p:spTgt spid="47108">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8">
                                            <p:txEl>
                                              <p:pRg st="1" end="1"/>
                                            </p:txEl>
                                          </p:spTgt>
                                        </p:tgtEl>
                                        <p:attrNameLst>
                                          <p:attrName>style.visibility</p:attrName>
                                        </p:attrNameLst>
                                      </p:cBhvr>
                                      <p:to>
                                        <p:strVal val="visible"/>
                                      </p:to>
                                    </p:set>
                                    <p:anim calcmode="lin" valueType="num">
                                      <p:cBhvr additive="base">
                                        <p:cTn id="19" dur="500" fill="hold"/>
                                        <p:tgtEl>
                                          <p:spTgt spid="47108">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P spid="47108"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73075"/>
            <a:ext cx="8153400" cy="795685"/>
          </a:xfrm>
        </p:spPr>
        <p:txBody>
          <a:bodyPr/>
          <a:lstStyle/>
          <a:p>
            <a:pPr eaLnBrk="1" hangingPunct="1"/>
            <a:r>
              <a:rPr lang="en-US" dirty="0" smtClean="0">
                <a:solidFill>
                  <a:schemeClr val="tx1"/>
                </a:solidFill>
              </a:rPr>
              <a:t>SLT in the Classroom</a:t>
            </a:r>
          </a:p>
        </p:txBody>
      </p:sp>
      <p:sp>
        <p:nvSpPr>
          <p:cNvPr id="29699" name="Rectangle 3"/>
          <p:cNvSpPr>
            <a:spLocks noGrp="1" noChangeArrowheads="1"/>
          </p:cNvSpPr>
          <p:nvPr>
            <p:ph idx="1"/>
          </p:nvPr>
        </p:nvSpPr>
        <p:spPr>
          <a:xfrm>
            <a:off x="533400" y="1700213"/>
            <a:ext cx="4686672" cy="4038600"/>
          </a:xfrm>
        </p:spPr>
        <p:txBody>
          <a:bodyPr/>
          <a:lstStyle/>
          <a:p>
            <a:pPr eaLnBrk="1" hangingPunct="1"/>
            <a:r>
              <a:rPr lang="en-US" dirty="0" smtClean="0"/>
              <a:t>Collaborative learning and group work</a:t>
            </a:r>
          </a:p>
          <a:p>
            <a:pPr eaLnBrk="1" hangingPunct="1">
              <a:buFont typeface="Wingdings" pitchFamily="2" charset="2"/>
              <a:buNone/>
            </a:pPr>
            <a:endParaRPr lang="en-US" sz="1100" dirty="0" smtClean="0"/>
          </a:p>
          <a:p>
            <a:pPr eaLnBrk="1" hangingPunct="1"/>
            <a:r>
              <a:rPr lang="en-US" dirty="0" smtClean="0"/>
              <a:t>Modeling responses and expectations</a:t>
            </a:r>
          </a:p>
          <a:p>
            <a:pPr eaLnBrk="1" hangingPunct="1">
              <a:buFont typeface="Wingdings" pitchFamily="2" charset="2"/>
              <a:buNone/>
            </a:pPr>
            <a:endParaRPr lang="en-US" sz="1100" dirty="0" smtClean="0"/>
          </a:p>
          <a:p>
            <a:pPr eaLnBrk="1" hangingPunct="1"/>
            <a:r>
              <a:rPr lang="en-US" dirty="0" smtClean="0"/>
              <a:t>Opportunities to observe experts in action</a:t>
            </a:r>
          </a:p>
          <a:p>
            <a:pPr eaLnBrk="1" hangingPunct="1"/>
            <a:endParaRPr lang="en-US" dirty="0" smtClean="0"/>
          </a:p>
        </p:txBody>
      </p:sp>
      <p:pic>
        <p:nvPicPr>
          <p:cNvPr id="29700" name="Picture 4" descr="group%20learning"/>
          <p:cNvPicPr>
            <a:picLocks noChangeAspect="1" noChangeArrowheads="1"/>
          </p:cNvPicPr>
          <p:nvPr/>
        </p:nvPicPr>
        <p:blipFill>
          <a:blip r:embed="rId2" cstate="print"/>
          <a:srcRect/>
          <a:stretch>
            <a:fillRect/>
          </a:stretch>
        </p:blipFill>
        <p:spPr bwMode="auto">
          <a:xfrm>
            <a:off x="5425480" y="1772816"/>
            <a:ext cx="3024336" cy="30243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60848"/>
            <a:ext cx="8153400" cy="3806552"/>
          </a:xfrm>
        </p:spPr>
        <p:txBody>
          <a:bodyPr/>
          <a:lstStyle/>
          <a:p>
            <a:r>
              <a:rPr lang="en-US" sz="3600" dirty="0" smtClean="0"/>
              <a:t>2.	“the relatively permanent </a:t>
            </a:r>
            <a:r>
              <a:rPr lang="en-US" sz="3600" i="1" dirty="0" smtClean="0">
                <a:solidFill>
                  <a:srgbClr val="FF9933"/>
                </a:solidFill>
              </a:rPr>
              <a:t>change</a:t>
            </a:r>
            <a:r>
              <a:rPr lang="en-US" sz="3600" dirty="0" smtClean="0"/>
              <a:t> in a 	person’s knowledge or behavior due to 	experience”  (Mayer, 1982, p. 1040).</a:t>
            </a:r>
          </a:p>
          <a:p>
            <a:endParaRPr lang="es-E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sz="4000" dirty="0" smtClean="0">
                <a:solidFill>
                  <a:schemeClr val="tx1"/>
                </a:solidFill>
              </a:rPr>
              <a:t>Social Constructivism in the Classroom - Summary</a:t>
            </a:r>
          </a:p>
        </p:txBody>
      </p:sp>
      <p:pic>
        <p:nvPicPr>
          <p:cNvPr id="32772" name="Picture 4" descr="Small%20group%20problem-based%20learning"/>
          <p:cNvPicPr>
            <a:picLocks noChangeAspect="1" noChangeArrowheads="1"/>
          </p:cNvPicPr>
          <p:nvPr/>
        </p:nvPicPr>
        <p:blipFill>
          <a:blip r:embed="rId2" cstate="print"/>
          <a:srcRect/>
          <a:stretch>
            <a:fillRect/>
          </a:stretch>
        </p:blipFill>
        <p:spPr bwMode="auto">
          <a:xfrm>
            <a:off x="2627784" y="1844824"/>
            <a:ext cx="4267200" cy="3230563"/>
          </a:xfrm>
          <a:prstGeom prst="rect">
            <a:avLst/>
          </a:prstGeom>
          <a:noFill/>
          <a:ln w="9525">
            <a:noFill/>
            <a:miter lim="800000"/>
            <a:headEnd/>
            <a:tailEnd/>
          </a:ln>
        </p:spPr>
      </p:pic>
      <p:sp>
        <p:nvSpPr>
          <p:cNvPr id="5" name="Rectangle 4"/>
          <p:cNvSpPr/>
          <p:nvPr/>
        </p:nvSpPr>
        <p:spPr>
          <a:xfrm>
            <a:off x="2555776" y="5157192"/>
            <a:ext cx="4572000" cy="646331"/>
          </a:xfrm>
          <a:prstGeom prst="rect">
            <a:avLst/>
          </a:prstGeom>
        </p:spPr>
        <p:txBody>
          <a:bodyPr>
            <a:spAutoFit/>
          </a:bodyPr>
          <a:lstStyle/>
          <a:p>
            <a:r>
              <a:rPr lang="es-ES" dirty="0" smtClean="0"/>
              <a:t>http://www.youtube.com/watch?v=qh9DhFjuEOY</a:t>
            </a:r>
            <a:endParaRPr lang="es-E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idx="1"/>
          </p:nvPr>
        </p:nvSpPr>
        <p:spPr/>
        <p:txBody>
          <a:bodyPr/>
          <a:lstStyle/>
          <a:p>
            <a:pPr lvl="1" eaLnBrk="1" hangingPunct="1">
              <a:lnSpc>
                <a:spcPct val="90000"/>
              </a:lnSpc>
            </a:pPr>
            <a:r>
              <a:rPr lang="es-ES" sz="2000" dirty="0" err="1" smtClean="0"/>
              <a:t>The</a:t>
            </a:r>
            <a:r>
              <a:rPr lang="es-ES" sz="2000" dirty="0" smtClean="0"/>
              <a:t> </a:t>
            </a:r>
            <a:r>
              <a:rPr lang="es-ES" sz="2000" dirty="0" err="1" smtClean="0"/>
              <a:t>adult</a:t>
            </a:r>
            <a:r>
              <a:rPr lang="es-ES" sz="2000" dirty="0" smtClean="0"/>
              <a:t> </a:t>
            </a:r>
            <a:r>
              <a:rPr lang="es-ES" sz="2000" dirty="0" err="1" smtClean="0"/>
              <a:t>Learner</a:t>
            </a:r>
            <a:endParaRPr lang="es-ES" sz="2000" dirty="0" smtClean="0"/>
          </a:p>
          <a:p>
            <a:pPr lvl="1" eaLnBrk="1" hangingPunct="1">
              <a:lnSpc>
                <a:spcPct val="90000"/>
              </a:lnSpc>
            </a:pPr>
            <a:r>
              <a:rPr lang="es-ES" sz="2000" dirty="0" smtClean="0"/>
              <a:t>Malcolm </a:t>
            </a:r>
            <a:r>
              <a:rPr lang="es-ES" sz="2000" dirty="0" err="1" smtClean="0"/>
              <a:t>Knowles</a:t>
            </a:r>
            <a:r>
              <a:rPr lang="es-ES" sz="2000" dirty="0" smtClean="0"/>
              <a:t>, </a:t>
            </a:r>
            <a:r>
              <a:rPr lang="es-ES" sz="2000" dirty="0" err="1" smtClean="0"/>
              <a:t>Elwood</a:t>
            </a:r>
            <a:r>
              <a:rPr lang="es-ES" sz="2000" dirty="0" smtClean="0"/>
              <a:t> </a:t>
            </a:r>
            <a:r>
              <a:rPr lang="es-ES" sz="2000" dirty="0" err="1" smtClean="0"/>
              <a:t>Holton</a:t>
            </a:r>
            <a:r>
              <a:rPr lang="es-ES" sz="2000" dirty="0" smtClean="0"/>
              <a:t>, </a:t>
            </a:r>
            <a:r>
              <a:rPr lang="es-ES" sz="2000" dirty="0" err="1" smtClean="0"/>
              <a:t>Ricahrd</a:t>
            </a:r>
            <a:r>
              <a:rPr lang="es-ES" sz="2000" dirty="0" smtClean="0"/>
              <a:t> </a:t>
            </a:r>
            <a:r>
              <a:rPr lang="es-ES" sz="2000" dirty="0" err="1" smtClean="0"/>
              <a:t>Swanson</a:t>
            </a:r>
            <a:endParaRPr lang="es-ES" sz="2000" dirty="0" smtClean="0"/>
          </a:p>
          <a:p>
            <a:pPr lvl="1" eaLnBrk="1" hangingPunct="1">
              <a:lnSpc>
                <a:spcPct val="90000"/>
              </a:lnSpc>
            </a:pPr>
            <a:endParaRPr lang="es-ES" sz="2000" dirty="0" smtClean="0"/>
          </a:p>
          <a:p>
            <a:pPr lvl="1" eaLnBrk="1" hangingPunct="1">
              <a:lnSpc>
                <a:spcPct val="90000"/>
              </a:lnSpc>
            </a:pPr>
            <a:endParaRPr lang="es-ES" dirty="0" smtClean="0"/>
          </a:p>
          <a:p>
            <a:pPr lvl="1" eaLnBrk="1" hangingPunct="1">
              <a:lnSpc>
                <a:spcPct val="90000"/>
              </a:lnSpc>
            </a:pPr>
            <a:endParaRPr lang="es-ES" sz="2000" dirty="0" smtClean="0"/>
          </a:p>
          <a:p>
            <a:pPr lvl="1" eaLnBrk="1" hangingPunct="1">
              <a:lnSpc>
                <a:spcPct val="90000"/>
              </a:lnSpc>
            </a:pPr>
            <a:endParaRPr lang="es-ES" sz="2000" dirty="0" smtClean="0"/>
          </a:p>
          <a:p>
            <a:pPr lvl="1" eaLnBrk="1" hangingPunct="1">
              <a:lnSpc>
                <a:spcPct val="90000"/>
              </a:lnSpc>
            </a:pPr>
            <a:endParaRPr lang="en-US" sz="2000" dirty="0" smtClean="0"/>
          </a:p>
          <a:p>
            <a:pPr lvl="2" eaLnBrk="1" hangingPunct="1">
              <a:lnSpc>
                <a:spcPct val="90000"/>
              </a:lnSpc>
            </a:pPr>
            <a:endParaRPr lang="es-ES" sz="2000" dirty="0" smtClean="0"/>
          </a:p>
        </p:txBody>
      </p:sp>
      <p:sp>
        <p:nvSpPr>
          <p:cNvPr id="43011" name="Rectangle 3"/>
          <p:cNvSpPr>
            <a:spLocks noChangeArrowheads="1"/>
          </p:cNvSpPr>
          <p:nvPr/>
        </p:nvSpPr>
        <p:spPr bwMode="auto">
          <a:xfrm>
            <a:off x="2286000" y="620713"/>
            <a:ext cx="3725863" cy="420687"/>
          </a:xfrm>
          <a:prstGeom prst="rect">
            <a:avLst/>
          </a:prstGeom>
          <a:noFill/>
          <a:ln w="9525">
            <a:noFill/>
            <a:miter lim="800000"/>
            <a:headEnd/>
            <a:tailEnd/>
          </a:ln>
        </p:spPr>
        <p:txBody>
          <a:bodyPr>
            <a:spAutoFit/>
          </a:bodyPr>
          <a:lstStyle/>
          <a:p>
            <a:pPr>
              <a:lnSpc>
                <a:spcPct val="90000"/>
              </a:lnSpc>
              <a:spcBef>
                <a:spcPct val="20000"/>
              </a:spcBef>
              <a:buClr>
                <a:schemeClr val="accent2"/>
              </a:buClr>
              <a:buSzPct val="75000"/>
              <a:buFont typeface="Wingdings" pitchFamily="2" charset="2"/>
              <a:buChar char="n"/>
            </a:pPr>
            <a:r>
              <a:rPr lang="es-ES" sz="2400"/>
              <a:t>Sources: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31640" y="1772816"/>
            <a:ext cx="6400800" cy="1873250"/>
          </a:xfrm>
        </p:spPr>
        <p:txBody>
          <a:bodyPr>
            <a:normAutofit fontScale="85000" lnSpcReduction="10000"/>
          </a:bodyPr>
          <a:lstStyle/>
          <a:p>
            <a:r>
              <a:rPr lang="en-US" sz="3200" dirty="0" smtClean="0"/>
              <a:t>3.  	“an enduring </a:t>
            </a:r>
            <a:r>
              <a:rPr lang="en-US" sz="3200" i="1" dirty="0" smtClean="0">
                <a:solidFill>
                  <a:srgbClr val="FF9933"/>
                </a:solidFill>
              </a:rPr>
              <a:t>change</a:t>
            </a:r>
            <a:r>
              <a:rPr lang="en-US" sz="3200" b="1" i="1" dirty="0" smtClean="0"/>
              <a:t> </a:t>
            </a:r>
            <a:r>
              <a:rPr lang="en-US" sz="3200" dirty="0" smtClean="0"/>
              <a:t>in behavior, or in the 	capacity to behave in a given fashion, which 	results from practice or other forms of 	experience”  </a:t>
            </a:r>
            <a:r>
              <a:rPr lang="en-US" sz="1800" dirty="0" smtClean="0"/>
              <a:t>(</a:t>
            </a:r>
            <a:r>
              <a:rPr lang="en-US" sz="1800" dirty="0" err="1" smtClean="0"/>
              <a:t>Shuell</a:t>
            </a:r>
            <a:r>
              <a:rPr lang="en-US" sz="1800" dirty="0" smtClean="0"/>
              <a:t>, 1986, p. 412).</a:t>
            </a:r>
            <a:endParaRPr lang="en-US" sz="3200"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835696" y="764704"/>
            <a:ext cx="6054824" cy="652463"/>
          </a:xfrm>
        </p:spPr>
        <p:txBody>
          <a:bodyPr/>
          <a:lstStyle/>
          <a:p>
            <a:pPr eaLnBrk="1" hangingPunct="1"/>
            <a:r>
              <a:rPr lang="en-US" dirty="0" smtClean="0"/>
              <a:t>Learning Theory</a:t>
            </a:r>
          </a:p>
        </p:txBody>
      </p:sp>
      <p:sp>
        <p:nvSpPr>
          <p:cNvPr id="19459" name="Rectangle 3"/>
          <p:cNvSpPr>
            <a:spLocks noGrp="1" noChangeArrowheads="1"/>
          </p:cNvSpPr>
          <p:nvPr>
            <p:ph idx="1"/>
          </p:nvPr>
        </p:nvSpPr>
        <p:spPr>
          <a:xfrm>
            <a:off x="1115616" y="2852936"/>
            <a:ext cx="6912768" cy="1951038"/>
          </a:xfrm>
        </p:spPr>
        <p:txBody>
          <a:bodyPr/>
          <a:lstStyle/>
          <a:p>
            <a:pPr eaLnBrk="1" hangingPunct="1">
              <a:buFont typeface="Wingdings" pitchFamily="2" charset="2"/>
              <a:buNone/>
            </a:pPr>
            <a:r>
              <a:rPr lang="en-US" dirty="0" smtClean="0"/>
              <a:t>Q: How do people learn?</a:t>
            </a:r>
          </a:p>
          <a:p>
            <a:pPr eaLnBrk="1" hangingPunct="1">
              <a:buFont typeface="Wingdings" pitchFamily="2" charset="2"/>
              <a:buNone/>
            </a:pPr>
            <a:r>
              <a:rPr lang="en-US" dirty="0" smtClean="0"/>
              <a:t>A: Nobody really knows.</a:t>
            </a:r>
          </a:p>
          <a:p>
            <a:pPr eaLnBrk="1" hangingPunct="1">
              <a:buFont typeface="Wingdings" pitchFamily="2" charset="2"/>
              <a:buNone/>
            </a:pPr>
            <a:endParaRPr lang="en-US" dirty="0" smtClean="0"/>
          </a:p>
        </p:txBody>
      </p:sp>
      <p:sp>
        <p:nvSpPr>
          <p:cNvPr id="1029" name="Rectangle 6"/>
          <p:cNvSpPr>
            <a:spLocks noChangeArrowheads="1"/>
          </p:cNvSpPr>
          <p:nvPr/>
        </p:nvSpPr>
        <p:spPr bwMode="auto">
          <a:xfrm>
            <a:off x="1403350" y="4149725"/>
            <a:ext cx="8229600" cy="4530725"/>
          </a:xfrm>
          <a:prstGeom prst="rect">
            <a:avLst/>
          </a:prstGeom>
          <a:noFill/>
          <a:ln w="9525">
            <a:noFill/>
            <a:miter lim="800000"/>
            <a:headEnd/>
            <a:tailEnd/>
          </a:ln>
        </p:spPr>
        <p:txBody>
          <a:bodyPr/>
          <a:lstStyle/>
          <a:p>
            <a:pPr marL="342900" indent="-342900">
              <a:spcBef>
                <a:spcPct val="20000"/>
              </a:spcBef>
              <a:buClr>
                <a:schemeClr val="accent2"/>
              </a:buClr>
              <a:buSzPct val="75000"/>
              <a:buFont typeface="Wingdings" pitchFamily="2" charset="2"/>
              <a:buChar char="n"/>
            </a:pPr>
            <a:endParaRPr lang="en-US" sz="3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Behaviorism</a:t>
            </a:r>
          </a:p>
        </p:txBody>
      </p:sp>
      <p:sp>
        <p:nvSpPr>
          <p:cNvPr id="24579" name="Rectangle 3"/>
          <p:cNvSpPr>
            <a:spLocks noGrp="1" noChangeArrowheads="1"/>
          </p:cNvSpPr>
          <p:nvPr>
            <p:ph idx="1"/>
          </p:nvPr>
        </p:nvSpPr>
        <p:spPr/>
        <p:txBody>
          <a:bodyPr/>
          <a:lstStyle/>
          <a:p>
            <a:pPr eaLnBrk="1" hangingPunct="1">
              <a:buFont typeface="Wingdings" pitchFamily="2" charset="2"/>
              <a:buNone/>
            </a:pPr>
            <a:r>
              <a:rPr lang="en-US" dirty="0" smtClean="0"/>
              <a:t>Confined to observable and measurable behavior</a:t>
            </a:r>
          </a:p>
          <a:p>
            <a:pPr eaLnBrk="1" hangingPunct="1">
              <a:buFont typeface="Wingdings" pitchFamily="2" charset="2"/>
              <a:buNone/>
            </a:pPr>
            <a:endParaRPr lang="en-US" dirty="0" smtClean="0"/>
          </a:p>
          <a:p>
            <a:pPr eaLnBrk="1" hangingPunct="1">
              <a:buFont typeface="Wingdings" pitchFamily="2" charset="2"/>
              <a:buChar char="§"/>
            </a:pPr>
            <a:r>
              <a:rPr lang="en-US" dirty="0" smtClean="0"/>
              <a:t>Classical Conditioning - Pavlov</a:t>
            </a:r>
          </a:p>
          <a:p>
            <a:pPr eaLnBrk="1" hangingPunct="1">
              <a:buFont typeface="Wingdings" pitchFamily="2" charset="2"/>
              <a:buChar char="§"/>
            </a:pPr>
            <a:endParaRPr lang="en-US" dirty="0" smtClean="0"/>
          </a:p>
          <a:p>
            <a:pPr eaLnBrk="1" hangingPunct="1">
              <a:buFont typeface="Wingdings" pitchFamily="2" charset="2"/>
              <a:buChar char="§"/>
            </a:pPr>
            <a:r>
              <a:rPr lang="en-US" dirty="0" smtClean="0"/>
              <a:t>Operant Conditioning - Skinner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 calcmode="lin" valueType="num">
                                      <p:cBhvr additive="base">
                                        <p:cTn id="25"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Behaviorism</a:t>
            </a:r>
          </a:p>
        </p:txBody>
      </p:sp>
      <p:sp>
        <p:nvSpPr>
          <p:cNvPr id="18435" name="Rectangle 3"/>
          <p:cNvSpPr>
            <a:spLocks noGrp="1" noChangeArrowheads="1"/>
          </p:cNvSpPr>
          <p:nvPr>
            <p:ph idx="1"/>
          </p:nvPr>
        </p:nvSpPr>
        <p:spPr>
          <a:xfrm>
            <a:off x="533400" y="1828800"/>
            <a:ext cx="8153400" cy="822325"/>
          </a:xfrm>
        </p:spPr>
        <p:txBody>
          <a:bodyPr/>
          <a:lstStyle/>
          <a:p>
            <a:pPr eaLnBrk="1" hangingPunct="1">
              <a:buFont typeface="Wingdings" pitchFamily="2" charset="2"/>
              <a:buChar char="§"/>
            </a:pPr>
            <a:r>
              <a:rPr lang="en-US" smtClean="0"/>
              <a:t>Classical Conditioning - Pavlov</a:t>
            </a:r>
          </a:p>
        </p:txBody>
      </p:sp>
      <p:grpSp>
        <p:nvGrpSpPr>
          <p:cNvPr id="2" name="Group 4"/>
          <p:cNvGrpSpPr>
            <a:grpSpLocks/>
          </p:cNvGrpSpPr>
          <p:nvPr/>
        </p:nvGrpSpPr>
        <p:grpSpPr bwMode="auto">
          <a:xfrm>
            <a:off x="3733800" y="4495800"/>
            <a:ext cx="2362200" cy="617538"/>
            <a:chOff x="2352" y="2832"/>
            <a:chExt cx="1488" cy="389"/>
          </a:xfrm>
        </p:grpSpPr>
        <p:sp>
          <p:nvSpPr>
            <p:cNvPr id="18439" name="Text Box 5"/>
            <p:cNvSpPr txBox="1">
              <a:spLocks noChangeArrowheads="1"/>
            </p:cNvSpPr>
            <p:nvPr/>
          </p:nvSpPr>
          <p:spPr bwMode="auto">
            <a:xfrm>
              <a:off x="2352" y="2832"/>
              <a:ext cx="1488" cy="389"/>
            </a:xfrm>
            <a:prstGeom prst="rect">
              <a:avLst/>
            </a:prstGeom>
            <a:noFill/>
            <a:ln w="38100">
              <a:solidFill>
                <a:schemeClr val="tx1"/>
              </a:solidFill>
              <a:miter lim="800000"/>
              <a:headEnd/>
              <a:tailEnd type="none" w="lg" len="med"/>
            </a:ln>
          </p:spPr>
          <p:txBody>
            <a:bodyPr>
              <a:spAutoFit/>
            </a:bodyPr>
            <a:lstStyle/>
            <a:p>
              <a:pPr eaLnBrk="0" hangingPunct="0">
                <a:spcBef>
                  <a:spcPct val="50000"/>
                </a:spcBef>
              </a:pPr>
              <a:r>
                <a:rPr lang="en-US" sz="3200">
                  <a:latin typeface="Times New Roman" pitchFamily="18" charset="0"/>
                </a:rPr>
                <a:t> S 	       R</a:t>
              </a:r>
            </a:p>
          </p:txBody>
        </p:sp>
        <p:sp>
          <p:nvSpPr>
            <p:cNvPr id="18440" name="Line 6"/>
            <p:cNvSpPr>
              <a:spLocks noChangeShapeType="1"/>
            </p:cNvSpPr>
            <p:nvPr/>
          </p:nvSpPr>
          <p:spPr bwMode="auto">
            <a:xfrm>
              <a:off x="2640" y="3024"/>
              <a:ext cx="768" cy="0"/>
            </a:xfrm>
            <a:prstGeom prst="line">
              <a:avLst/>
            </a:prstGeom>
            <a:noFill/>
            <a:ln w="38100">
              <a:solidFill>
                <a:schemeClr val="tx1"/>
              </a:solidFill>
              <a:round/>
              <a:headEnd/>
              <a:tailEnd type="triangle" w="lg" len="med"/>
            </a:ln>
          </p:spPr>
          <p:txBody>
            <a:bodyPr wrap="none" anchor="ctr"/>
            <a:lstStyle/>
            <a:p>
              <a:endParaRPr lang="es-ES"/>
            </a:p>
          </p:txBody>
        </p:sp>
      </p:grpSp>
      <p:sp>
        <p:nvSpPr>
          <p:cNvPr id="18437" name="Rectangle 7"/>
          <p:cNvSpPr>
            <a:spLocks noChangeArrowheads="1"/>
          </p:cNvSpPr>
          <p:nvPr/>
        </p:nvSpPr>
        <p:spPr bwMode="auto">
          <a:xfrm>
            <a:off x="2362200" y="2667000"/>
            <a:ext cx="5181600" cy="3200400"/>
          </a:xfrm>
          <a:prstGeom prst="rect">
            <a:avLst/>
          </a:prstGeom>
          <a:noFill/>
          <a:ln w="38100">
            <a:solidFill>
              <a:schemeClr val="accent2"/>
            </a:solidFill>
            <a:miter lim="800000"/>
            <a:headEnd/>
            <a:tailEnd type="none" w="lg" len="med"/>
          </a:ln>
        </p:spPr>
        <p:txBody>
          <a:bodyPr wrap="none" anchor="ctr">
            <a:spAutoFit/>
          </a:bodyPr>
          <a:lstStyle/>
          <a:p>
            <a:endParaRPr lang="es-ES"/>
          </a:p>
        </p:txBody>
      </p:sp>
      <p:sp>
        <p:nvSpPr>
          <p:cNvPr id="18438" name="Text Box 8"/>
          <p:cNvSpPr txBox="1">
            <a:spLocks noChangeArrowheads="1"/>
          </p:cNvSpPr>
          <p:nvPr/>
        </p:nvSpPr>
        <p:spPr bwMode="auto">
          <a:xfrm>
            <a:off x="2743200" y="2971800"/>
            <a:ext cx="4419600" cy="1066800"/>
          </a:xfrm>
          <a:prstGeom prst="rect">
            <a:avLst/>
          </a:prstGeom>
          <a:noFill/>
          <a:ln w="38100">
            <a:noFill/>
            <a:miter lim="800000"/>
            <a:headEnd/>
            <a:tailEnd type="none" w="lg" len="med"/>
          </a:ln>
        </p:spPr>
        <p:txBody>
          <a:bodyPr>
            <a:spAutoFit/>
          </a:bodyPr>
          <a:lstStyle/>
          <a:p>
            <a:pPr eaLnBrk="0" hangingPunct="0"/>
            <a:r>
              <a:rPr lang="en-US" sz="3200">
                <a:latin typeface="Times New Roman" pitchFamily="18" charset="0"/>
              </a:rPr>
              <a:t>A stimulus is presented </a:t>
            </a:r>
          </a:p>
          <a:p>
            <a:pPr eaLnBrk="0" hangingPunct="0"/>
            <a:r>
              <a:rPr lang="en-US" sz="3200">
                <a:latin typeface="Times New Roman" pitchFamily="18" charset="0"/>
              </a:rPr>
              <a:t>in order to get a response: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827584" y="332656"/>
            <a:ext cx="5550768" cy="1143000"/>
          </a:xfrm>
        </p:spPr>
        <p:txBody>
          <a:bodyPr/>
          <a:lstStyle/>
          <a:p>
            <a:pPr eaLnBrk="1" hangingPunct="1"/>
            <a:r>
              <a:rPr lang="en-US" dirty="0" smtClean="0"/>
              <a:t>Behaviorism</a:t>
            </a:r>
          </a:p>
        </p:txBody>
      </p:sp>
      <p:sp>
        <p:nvSpPr>
          <p:cNvPr id="2053" name="Rectangle 3"/>
          <p:cNvSpPr>
            <a:spLocks noGrp="1" noChangeArrowheads="1"/>
          </p:cNvSpPr>
          <p:nvPr>
            <p:ph idx="1"/>
          </p:nvPr>
        </p:nvSpPr>
        <p:spPr>
          <a:xfrm>
            <a:off x="533400" y="1828800"/>
            <a:ext cx="8153400" cy="822325"/>
          </a:xfrm>
        </p:spPr>
        <p:txBody>
          <a:bodyPr>
            <a:normAutofit fontScale="92500" lnSpcReduction="20000"/>
          </a:bodyPr>
          <a:lstStyle/>
          <a:p>
            <a:pPr eaLnBrk="1" hangingPunct="1">
              <a:lnSpc>
                <a:spcPct val="90000"/>
              </a:lnSpc>
              <a:buFont typeface="Wingdings" pitchFamily="2" charset="2"/>
              <a:buChar char="§"/>
            </a:pPr>
            <a:r>
              <a:rPr lang="en-US" sz="2700" smtClean="0"/>
              <a:t>Classical Conditioning - Pavlov</a:t>
            </a:r>
          </a:p>
          <a:p>
            <a:pPr eaLnBrk="1" hangingPunct="1">
              <a:lnSpc>
                <a:spcPct val="90000"/>
              </a:lnSpc>
              <a:buFont typeface="Wingdings" pitchFamily="2" charset="2"/>
              <a:buNone/>
            </a:pPr>
            <a:r>
              <a:rPr lang="en-US" sz="2700" smtClean="0"/>
              <a:t>	</a:t>
            </a:r>
          </a:p>
        </p:txBody>
      </p:sp>
      <p:graphicFrame>
        <p:nvGraphicFramePr>
          <p:cNvPr id="28676" name="Object 4"/>
          <p:cNvGraphicFramePr>
            <a:graphicFrameLocks noChangeAspect="1"/>
          </p:cNvGraphicFramePr>
          <p:nvPr/>
        </p:nvGraphicFramePr>
        <p:xfrm>
          <a:off x="539552" y="4725144"/>
          <a:ext cx="610344" cy="1091658"/>
        </p:xfrm>
        <a:graphic>
          <a:graphicData uri="http://schemas.openxmlformats.org/presentationml/2006/ole">
            <mc:AlternateContent xmlns:mc="http://schemas.openxmlformats.org/markup-compatibility/2006">
              <mc:Choice xmlns:v="urn:schemas-microsoft-com:vml" Requires="v">
                <p:oleObj spid="_x0000_s2056" name="Clip" r:id="rId4" imgW="1827000" imgH="3266640" progId="">
                  <p:embed/>
                </p:oleObj>
              </mc:Choice>
              <mc:Fallback>
                <p:oleObj name="Clip" r:id="rId4" imgW="1827000" imgH="32666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4725144"/>
                        <a:ext cx="610344" cy="10916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5" name="Object 13"/>
          <p:cNvGraphicFramePr>
            <a:graphicFrameLocks noChangeAspect="1"/>
          </p:cNvGraphicFramePr>
          <p:nvPr/>
        </p:nvGraphicFramePr>
        <p:xfrm>
          <a:off x="7380312" y="476672"/>
          <a:ext cx="1080120" cy="1152128"/>
        </p:xfrm>
        <a:graphic>
          <a:graphicData uri="http://schemas.openxmlformats.org/presentationml/2006/ole">
            <mc:AlternateContent xmlns:mc="http://schemas.openxmlformats.org/markup-compatibility/2006">
              <mc:Choice xmlns:v="urn:schemas-microsoft-com:vml" Requires="v">
                <p:oleObj spid="_x0000_s2057" name="Clip" r:id="rId6" imgW="2705400" imgH="3465720" progId="">
                  <p:embed/>
                </p:oleObj>
              </mc:Choice>
              <mc:Fallback>
                <p:oleObj name="Clip" r:id="rId6" imgW="2705400" imgH="3465720" progId="">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80312" y="476672"/>
                        <a:ext cx="1080120" cy="1152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4" name="Picture 3" descr="&#10;pavlov.gif                                                     0006D662Macintosh HD                   ABA78158:"/>
          <p:cNvPicPr>
            <a:picLocks noChangeAspect="1" noChangeArrowheads="1"/>
          </p:cNvPicPr>
          <p:nvPr/>
        </p:nvPicPr>
        <p:blipFill>
          <a:blip r:embed="rId8" cstate="print"/>
          <a:srcRect/>
          <a:stretch>
            <a:fillRect/>
          </a:stretch>
        </p:blipFill>
        <p:spPr bwMode="auto">
          <a:xfrm>
            <a:off x="1547664" y="2420889"/>
            <a:ext cx="6172200" cy="35283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1000"/>
                                  </p:stCondLst>
                                  <p:childTnLst>
                                    <p:set>
                                      <p:cBhvr>
                                        <p:cTn id="6" dur="1" fill="hold">
                                          <p:stCondLst>
                                            <p:cond delay="0"/>
                                          </p:stCondLst>
                                        </p:cTn>
                                        <p:tgtEl>
                                          <p:spTgt spid="28685"/>
                                        </p:tgtEl>
                                        <p:attrNameLst>
                                          <p:attrName>style.visibility</p:attrName>
                                        </p:attrNameLst>
                                      </p:cBhvr>
                                      <p:to>
                                        <p:strVal val="visible"/>
                                      </p:to>
                                    </p:set>
                                    <p:animEffect transition="in" filter="box(out)">
                                      <p:cBhvr>
                                        <p:cTn id="7" dur="500"/>
                                        <p:tgtEl>
                                          <p:spTgt spid="28685"/>
                                        </p:tgtEl>
                                      </p:cBhvr>
                                    </p:animEffect>
                                  </p:childTnLst>
                                </p:cTn>
                              </p:par>
                            </p:childTnLst>
                          </p:cTn>
                        </p:par>
                        <p:par>
                          <p:cTn id="8" fill="hold">
                            <p:stCondLst>
                              <p:cond delay="1500"/>
                            </p:stCondLst>
                            <p:childTnLst>
                              <p:par>
                                <p:cTn id="9" presetID="4" presetClass="entr" presetSubtype="32" fill="hold" nodeType="afterEffect">
                                  <p:stCondLst>
                                    <p:cond delay="1000"/>
                                  </p:stCondLst>
                                  <p:childTnLst>
                                    <p:set>
                                      <p:cBhvr>
                                        <p:cTn id="10" dur="1" fill="hold">
                                          <p:stCondLst>
                                            <p:cond delay="0"/>
                                          </p:stCondLst>
                                        </p:cTn>
                                        <p:tgtEl>
                                          <p:spTgt spid="28676"/>
                                        </p:tgtEl>
                                        <p:attrNameLst>
                                          <p:attrName>style.visibility</p:attrName>
                                        </p:attrNameLst>
                                      </p:cBhvr>
                                      <p:to>
                                        <p:strVal val="visible"/>
                                      </p:to>
                                    </p:set>
                                    <p:animEffect transition="in" filter="box(out)">
                                      <p:cBhvr>
                                        <p:cTn id="11"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179</TotalTime>
  <Words>1081</Words>
  <Application>Microsoft Office PowerPoint</Application>
  <PresentationFormat>Presentación en pantalla (4:3)</PresentationFormat>
  <Paragraphs>201</Paragraphs>
  <Slides>41</Slides>
  <Notes>19</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41</vt:i4>
      </vt:variant>
    </vt:vector>
  </HeadingPairs>
  <TitlesOfParts>
    <vt:vector size="48" baseType="lpstr">
      <vt:lpstr>Arial</vt:lpstr>
      <vt:lpstr>Times New Roman</vt:lpstr>
      <vt:lpstr>Trebuchet MS</vt:lpstr>
      <vt:lpstr>Wingdings</vt:lpstr>
      <vt:lpstr>Wingdings 3</vt:lpstr>
      <vt:lpstr>Faceta</vt:lpstr>
      <vt:lpstr>Clip</vt:lpstr>
      <vt:lpstr>Theories of learning</vt:lpstr>
      <vt:lpstr>Broad Goals</vt:lpstr>
      <vt:lpstr>Definitions:  Learning is:</vt:lpstr>
      <vt:lpstr>Presentación de PowerPoint</vt:lpstr>
      <vt:lpstr>Presentación de PowerPoint</vt:lpstr>
      <vt:lpstr>Learning Theory</vt:lpstr>
      <vt:lpstr>Behaviorism</vt:lpstr>
      <vt:lpstr>Behaviorism</vt:lpstr>
      <vt:lpstr>Behaviorism</vt:lpstr>
      <vt:lpstr>Behaviorism</vt:lpstr>
      <vt:lpstr> Operant behavior: occurs without an observable external stimulus  </vt:lpstr>
      <vt:lpstr>Behaviorism</vt:lpstr>
      <vt:lpstr>Behaviorism in the Classroom</vt:lpstr>
      <vt:lpstr>Presentación de PowerPoint</vt:lpstr>
      <vt:lpstr>Presentación de PowerPoint</vt:lpstr>
      <vt:lpstr>BEHAVIORISM Summary</vt:lpstr>
      <vt:lpstr>Learning Theory</vt:lpstr>
      <vt:lpstr>Cognitivism</vt:lpstr>
      <vt:lpstr>Cognitive Learning Theory is based on a number of theorists’ contributions: </vt:lpstr>
      <vt:lpstr>Cognitive Learning Theory</vt:lpstr>
      <vt:lpstr>Presentación de PowerPoint</vt:lpstr>
      <vt:lpstr>Presentación de PowerPoint</vt:lpstr>
      <vt:lpstr>Presentación de PowerPoint</vt:lpstr>
      <vt:lpstr>Cognitive Learning Theory</vt:lpstr>
      <vt:lpstr>Cognitive Learning Theory</vt:lpstr>
      <vt:lpstr>Cognitive Learning Theory</vt:lpstr>
      <vt:lpstr>Cognitivism in the Classroom</vt:lpstr>
      <vt:lpstr>Presentación de PowerPoint</vt:lpstr>
      <vt:lpstr>COGNITIVE THEORY Summary</vt:lpstr>
      <vt:lpstr>Learning Theory</vt:lpstr>
      <vt:lpstr>Presentación de PowerPoint</vt:lpstr>
      <vt:lpstr>Presentación de PowerPoint</vt:lpstr>
      <vt:lpstr>Presentación de PowerPoint</vt:lpstr>
      <vt:lpstr>Social Learning Theory</vt:lpstr>
      <vt:lpstr>Modeling</vt:lpstr>
      <vt:lpstr>Social Learning Theory</vt:lpstr>
      <vt:lpstr>Social Learning Theory</vt:lpstr>
      <vt:lpstr>Social Learning Theory</vt:lpstr>
      <vt:lpstr>SLT in the Classroom</vt:lpstr>
      <vt:lpstr>Social Constructivism in the Classroom - Summary</vt:lpstr>
      <vt:lpstr>Presentación de PowerPoint</vt:lpstr>
    </vt:vector>
  </TitlesOfParts>
  <Company>Universidad de Huelva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learning</dc:title>
  <dc:creator>Fernando D. Rubio Alcalá</dc:creator>
  <cp:lastModifiedBy>Usuario</cp:lastModifiedBy>
  <cp:revision>26</cp:revision>
  <dcterms:created xsi:type="dcterms:W3CDTF">2007-12-04T20:09:43Z</dcterms:created>
  <dcterms:modified xsi:type="dcterms:W3CDTF">2015-05-01T02:31:04Z</dcterms:modified>
</cp:coreProperties>
</file>